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305" r:id="rId4"/>
    <p:sldId id="306" r:id="rId5"/>
    <p:sldId id="289" r:id="rId6"/>
    <p:sldId id="304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315" r:id="rId15"/>
    <p:sldId id="297" r:id="rId16"/>
    <p:sldId id="298" r:id="rId17"/>
    <p:sldId id="299" r:id="rId18"/>
    <p:sldId id="278" r:id="rId19"/>
    <p:sldId id="308" r:id="rId20"/>
    <p:sldId id="309" r:id="rId21"/>
    <p:sldId id="310" r:id="rId22"/>
    <p:sldId id="270" r:id="rId23"/>
    <p:sldId id="271" r:id="rId24"/>
    <p:sldId id="307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1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9" y="69"/>
      </p:cViewPr>
      <p:guideLst>
        <p:guide orient="horz" pos="31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218C-DE71-4A9E-8735-AC563E452A29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6BC9-1475-439F-B244-608940566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43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58602-E00D-4DBC-A8EF-D5D2CDD77A7E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AB9A-22A3-4BEB-9F06-EF8D68DB3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35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7B5F-CF9B-42E9-99A3-D300F8A4CAEA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B2B15-C8C6-47BD-A3CB-01DABA424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8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F6B1A-13C9-40CE-9084-322BDF1DE710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02BDC-3957-4DA1-8961-97E77886D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62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58F2-FB18-4A0C-9855-576945CB4516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2E39-542C-45A9-8CC5-B535EC50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85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F12F8-CCEF-4044-94C0-12EF826FA93B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628D-F9EE-4FC2-9BE8-E1CD4D9BC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4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1964988" y="0"/>
            <a:ext cx="22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D430-2BFB-426A-BC2E-53116C9F3090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10257-6B40-405D-A220-CADDB8081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71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7BCAD-6697-44D5-9DA3-92221E2D23A4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0BDA-1EFD-4D51-BDEE-27AECC851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8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05B2-CDFC-4B50-B256-75264FDB7960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1797-34EC-40F8-A19D-134F6DCA2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84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C113-6D06-4110-8921-9B1FF3968E4D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6990-68F8-4B3E-8ED6-DD226BDA1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5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A0DE-7D3D-485E-971B-990BC22B2D1D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C189-45B8-4D51-9071-151E917CF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9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93472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2FEB983-3494-44B2-A85D-5237C7112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8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7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1680A9-1E59-4828-9228-031DF056B54B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FA85B3-D385-4D65-ADDA-8EC1B0012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0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120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19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7.png"/><Relationship Id="rId5" Type="http://schemas.openxmlformats.org/officeDocument/2006/relationships/image" Target="../media/image122.png"/><Relationship Id="rId15" Type="http://schemas.openxmlformats.org/officeDocument/2006/relationships/image" Target="../media/image33.png"/><Relationship Id="rId10" Type="http://schemas.openxmlformats.org/officeDocument/2006/relationships/image" Target="../media/image126.png"/><Relationship Id="rId19" Type="http://schemas.openxmlformats.org/officeDocument/2006/relationships/image" Target="../media/image37.png"/><Relationship Id="rId4" Type="http://schemas.openxmlformats.org/officeDocument/2006/relationships/image" Target="../media/image121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1.emf"/><Relationship Id="rId7" Type="http://schemas.openxmlformats.org/officeDocument/2006/relationships/image" Target="../media/image4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5.wmf"/><Relationship Id="rId9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5.png"/><Relationship Id="rId4" Type="http://schemas.openxmlformats.org/officeDocument/2006/relationships/image" Target="../media/image6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9.png"/><Relationship Id="rId7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0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0.png"/><Relationship Id="rId11" Type="http://schemas.openxmlformats.org/officeDocument/2006/relationships/image" Target="../media/image71.png"/><Relationship Id="rId5" Type="http://schemas.openxmlformats.org/officeDocument/2006/relationships/image" Target="../media/image900.png"/><Relationship Id="rId15" Type="http://schemas.openxmlformats.org/officeDocument/2006/relationships/image" Target="../media/image12.png"/><Relationship Id="rId10" Type="http://schemas.openxmlformats.org/officeDocument/2006/relationships/image" Target="../media/image60.png"/><Relationship Id="rId9" Type="http://schemas.openxmlformats.org/officeDocument/2006/relationships/image" Target="../media/image50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101.png"/><Relationship Id="rId17" Type="http://schemas.openxmlformats.org/officeDocument/2006/relationships/image" Target="../media/image16.png"/><Relationship Id="rId2" Type="http://schemas.openxmlformats.org/officeDocument/2006/relationships/image" Target="../media/image94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4.png"/><Relationship Id="rId5" Type="http://schemas.openxmlformats.org/officeDocument/2006/relationships/image" Target="../media/image97.png"/><Relationship Id="rId15" Type="http://schemas.openxmlformats.org/officeDocument/2006/relationships/image" Target="../media/image15.png"/><Relationship Id="rId10" Type="http://schemas.openxmlformats.org/officeDocument/2006/relationships/image" Target="../media/image124.png"/><Relationship Id="rId4" Type="http://schemas.openxmlformats.org/officeDocument/2006/relationships/image" Target="../media/image96.png"/><Relationship Id="rId9" Type="http://schemas.openxmlformats.org/officeDocument/2006/relationships/image" Target="../media/image13.png"/><Relationship Id="rId14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139190" y="6039276"/>
            <a:ext cx="968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000099"/>
                </a:solidFill>
                <a:ea typeface="Cambria Math" panose="02040503050406030204" pitchFamily="18" charset="0"/>
              </a:rPr>
              <a:t>Lecture 19:  The dc SQUID --- models</a:t>
            </a:r>
            <a:endParaRPr lang="en-US" sz="2000" b="1" dirty="0">
              <a:solidFill>
                <a:srgbClr val="000099"/>
              </a:solidFill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1666978" y="261031"/>
            <a:ext cx="1028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Lecture 18:  The Josephson effect --- beyond </a:t>
            </a:r>
            <a:r>
              <a:rPr lang="en-US" sz="2000" b="1" dirty="0">
                <a:solidFill>
                  <a:srgbClr val="C00000"/>
                </a:solidFill>
                <a:ea typeface="Cambria Math" panose="02040503050406030204" pitchFamily="18" charset="0"/>
              </a:rPr>
              <a:t>tunnel junctions </a:t>
            </a: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(SNS</a:t>
            </a:r>
            <a:r>
              <a:rPr lang="en-US" sz="2000" b="1" dirty="0">
                <a:solidFill>
                  <a:srgbClr val="C00000"/>
                </a:solidFill>
                <a:ea typeface="Cambria Math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ea typeface="Cambria Math" panose="02040503050406030204" pitchFamily="18" charset="0"/>
              </a:rPr>
              <a:t>microbridges</a:t>
            </a:r>
            <a:r>
              <a:rPr lang="en-US" sz="2000" b="1" dirty="0">
                <a:solidFill>
                  <a:srgbClr val="C00000"/>
                </a:solidFill>
                <a:ea typeface="Cambria Math" panose="02040503050406030204" pitchFamily="18" charset="0"/>
              </a:rPr>
              <a:t>, SFS, </a:t>
            </a: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…)</a:t>
            </a:r>
            <a:endParaRPr lang="en-US" sz="20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739" y="6064135"/>
            <a:ext cx="110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Next 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750" y="243838"/>
            <a:ext cx="73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Today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493" y="270411"/>
            <a:ext cx="1012873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2996" y="6089819"/>
            <a:ext cx="1577451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FE85D-3962-4468-AC4C-76417401F8F1}"/>
              </a:ext>
            </a:extLst>
          </p:cNvPr>
          <p:cNvSpPr txBox="1"/>
          <p:nvPr/>
        </p:nvSpPr>
        <p:spPr>
          <a:xfrm>
            <a:off x="1114358" y="1224549"/>
            <a:ext cx="1010159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Cambria Math" panose="02040503050406030204" pitchFamily="18" charset="0"/>
              </a:rPr>
              <a:t>D</a:t>
            </a:r>
            <a:r>
              <a:rPr lang="en-US" dirty="0" smtClean="0">
                <a:ea typeface="Cambria Math" panose="02040503050406030204" pitchFamily="18" charset="0"/>
              </a:rPr>
              <a:t>iscussion of the Josephson effect in five parts: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Theory and phenomena</a:t>
            </a:r>
            <a:endParaRPr lang="en-US" dirty="0">
              <a:ea typeface="Cambria Math" panose="02040503050406030204" pitchFamily="18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ea typeface="Cambria Math" panose="02040503050406030204" pitchFamily="18" charset="0"/>
              </a:rPr>
              <a:t>RSJ model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Magnetic field effects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Fluctuations and quantum tunneling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ea typeface="Cambria Math" panose="02040503050406030204" pitchFamily="18" charset="0"/>
              </a:rPr>
              <a:t>B</a:t>
            </a:r>
            <a:r>
              <a:rPr lang="en-US" dirty="0" smtClean="0">
                <a:ea typeface="Cambria Math" panose="02040503050406030204" pitchFamily="18" charset="0"/>
              </a:rPr>
              <a:t>eyond tunnel junctions (SNS, </a:t>
            </a:r>
            <a:r>
              <a:rPr lang="en-US" dirty="0" err="1" smtClean="0">
                <a:ea typeface="Cambria Math" panose="02040503050406030204" pitchFamily="18" charset="0"/>
              </a:rPr>
              <a:t>microbridges</a:t>
            </a:r>
            <a:r>
              <a:rPr lang="en-US" dirty="0" smtClean="0">
                <a:ea typeface="Cambria Math" panose="02040503050406030204" pitchFamily="18" charset="0"/>
              </a:rPr>
              <a:t>, SFS, …)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US" dirty="0">
              <a:ea typeface="Cambria Math" panose="02040503050406030204" pitchFamily="18" charset="0"/>
            </a:endParaRPr>
          </a:p>
          <a:p>
            <a:pPr>
              <a:spcAft>
                <a:spcPts val="1800"/>
              </a:spcAft>
            </a:pPr>
            <a:endParaRPr lang="en-US" dirty="0">
              <a:ea typeface="Cambria Math" panose="02040503050406030204" pitchFamily="18" charset="0"/>
            </a:endParaRPr>
          </a:p>
          <a:p>
            <a:pPr>
              <a:spcAft>
                <a:spcPts val="1800"/>
              </a:spcAft>
            </a:pPr>
            <a:endParaRPr lang="en-US" dirty="0" smtClean="0">
              <a:ea typeface="Cambria Math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36723" y="3837788"/>
            <a:ext cx="389206" cy="173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EDBB6F0-B68C-49F8-98E4-B909D3016AD4}"/>
              </a:ext>
            </a:extLst>
          </p:cNvPr>
          <p:cNvSpPr txBox="1"/>
          <p:nvPr/>
        </p:nvSpPr>
        <p:spPr>
          <a:xfrm>
            <a:off x="778177" y="164667"/>
            <a:ext cx="300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Andreev </a:t>
            </a:r>
            <a:r>
              <a:rPr lang="en-US" dirty="0"/>
              <a:t>reflection – (1964)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636B34-C34E-443B-BE20-CA85F1A0C0E8}"/>
              </a:ext>
            </a:extLst>
          </p:cNvPr>
          <p:cNvSpPr txBox="1"/>
          <p:nvPr/>
        </p:nvSpPr>
        <p:spPr>
          <a:xfrm>
            <a:off x="3697548" y="136952"/>
            <a:ext cx="744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developed to explain as a decrease in the thermal conductivity at </a:t>
            </a:r>
            <a:r>
              <a:rPr lang="en-US" dirty="0"/>
              <a:t>low 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3B6BEE-0EC9-47C6-A9BB-372F23A23C69}"/>
              </a:ext>
            </a:extLst>
          </p:cNvPr>
          <p:cNvGrpSpPr/>
          <p:nvPr/>
        </p:nvGrpSpPr>
        <p:grpSpPr>
          <a:xfrm>
            <a:off x="803518" y="1289021"/>
            <a:ext cx="2357651" cy="883806"/>
            <a:chOff x="1013346" y="1883391"/>
            <a:chExt cx="2702257" cy="1099066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6DB7F5B1-2F01-4A88-ADA3-34D028AD4246}"/>
                </a:ext>
              </a:extLst>
            </p:cNvPr>
            <p:cNvSpPr/>
            <p:nvPr/>
          </p:nvSpPr>
          <p:spPr>
            <a:xfrm flipV="1">
              <a:off x="1241946" y="1883391"/>
              <a:ext cx="822278" cy="914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F68BB5-8EC2-4DE4-888E-014976FEF0F2}"/>
                </a:ext>
              </a:extLst>
            </p:cNvPr>
            <p:cNvCxnSpPr/>
            <p:nvPr/>
          </p:nvCxnSpPr>
          <p:spPr>
            <a:xfrm>
              <a:off x="1241946" y="2797791"/>
              <a:ext cx="2286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4C796652-E8E7-4DCC-9B3E-F435AB63D1C7}"/>
                </a:ext>
              </a:extLst>
            </p:cNvPr>
            <p:cNvSpPr/>
            <p:nvPr/>
          </p:nvSpPr>
          <p:spPr>
            <a:xfrm flipV="1">
              <a:off x="2704986" y="1883391"/>
              <a:ext cx="822960" cy="914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E60C092-D59D-40D0-902A-66677675F610}"/>
                </a:ext>
              </a:extLst>
            </p:cNvPr>
            <p:cNvCxnSpPr/>
            <p:nvPr/>
          </p:nvCxnSpPr>
          <p:spPr>
            <a:xfrm flipH="1">
              <a:off x="1013346" y="2354239"/>
              <a:ext cx="457200" cy="0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2A179CC-218E-48F9-A2F5-5F9AF6D18902}"/>
                </a:ext>
              </a:extLst>
            </p:cNvPr>
            <p:cNvCxnSpPr/>
            <p:nvPr/>
          </p:nvCxnSpPr>
          <p:spPr>
            <a:xfrm>
              <a:off x="3349843" y="2340591"/>
              <a:ext cx="365760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662C33B-B856-4274-A0A2-CC1861D29FF5}"/>
                </a:ext>
              </a:extLst>
            </p:cNvPr>
            <p:cNvSpPr/>
            <p:nvPr/>
          </p:nvSpPr>
          <p:spPr>
            <a:xfrm>
              <a:off x="3258403" y="229487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5EAFCCA-6595-4BE9-BC18-7E8D6B6C2B19}"/>
                </a:ext>
              </a:extLst>
            </p:cNvPr>
            <p:cNvSpPr/>
            <p:nvPr/>
          </p:nvSpPr>
          <p:spPr>
            <a:xfrm>
              <a:off x="2859889" y="2306472"/>
              <a:ext cx="91440" cy="9553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1C3EBCF-563B-4F05-88A8-D7A8A3D0CAC7}"/>
                </a:ext>
              </a:extLst>
            </p:cNvPr>
            <p:cNvCxnSpPr/>
            <p:nvPr/>
          </p:nvCxnSpPr>
          <p:spPr>
            <a:xfrm flipH="1">
              <a:off x="2578061" y="2354239"/>
              <a:ext cx="2593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95ADC3-C672-417D-8713-722D35736F13}"/>
                </a:ext>
              </a:extLst>
            </p:cNvPr>
            <p:cNvSpPr txBox="1"/>
            <p:nvPr/>
          </p:nvSpPr>
          <p:spPr>
            <a:xfrm>
              <a:off x="2241644" y="2613125"/>
              <a:ext cx="28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D542D1-2E6B-45FD-B391-9A486EAFAF4B}"/>
                </a:ext>
              </a:extLst>
            </p:cNvPr>
            <p:cNvSpPr txBox="1"/>
            <p:nvPr/>
          </p:nvSpPr>
          <p:spPr>
            <a:xfrm>
              <a:off x="2654149" y="2380693"/>
              <a:ext cx="327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9F8EF3A-BC61-4C61-A349-0BA7089EC77F}"/>
                </a:ext>
              </a:extLst>
            </p:cNvPr>
            <p:cNvSpPr txBox="1"/>
            <p:nvPr/>
          </p:nvSpPr>
          <p:spPr>
            <a:xfrm>
              <a:off x="1183942" y="2380693"/>
              <a:ext cx="286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B25714B6-9E25-4FE6-AF3F-20B46A610F0A}"/>
              </a:ext>
            </a:extLst>
          </p:cNvPr>
          <p:cNvSpPr/>
          <p:nvPr/>
        </p:nvSpPr>
        <p:spPr>
          <a:xfrm flipH="1">
            <a:off x="3410239" y="818661"/>
            <a:ext cx="177655" cy="165880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F0FC06-E20C-4971-B4BD-4240D39E77B1}"/>
              </a:ext>
            </a:extLst>
          </p:cNvPr>
          <p:cNvGrpSpPr/>
          <p:nvPr/>
        </p:nvGrpSpPr>
        <p:grpSpPr>
          <a:xfrm>
            <a:off x="3902458" y="942064"/>
            <a:ext cx="2279176" cy="1079418"/>
            <a:chOff x="3739487" y="1387013"/>
            <a:chExt cx="2279176" cy="107941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C993A85-2F70-4BE5-A4E7-1A2F17C8CC17}"/>
                </a:ext>
              </a:extLst>
            </p:cNvPr>
            <p:cNvCxnSpPr>
              <a:cxnSpLocks/>
            </p:cNvCxnSpPr>
            <p:nvPr/>
          </p:nvCxnSpPr>
          <p:spPr>
            <a:xfrm>
              <a:off x="3739487" y="2466431"/>
              <a:ext cx="22791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8DD5008-1FD9-43FD-96BE-6D951F881072}"/>
                </a:ext>
              </a:extLst>
            </p:cNvPr>
            <p:cNvSpPr/>
            <p:nvPr/>
          </p:nvSpPr>
          <p:spPr>
            <a:xfrm rot="5400000">
              <a:off x="3980741" y="1387013"/>
              <a:ext cx="822960" cy="822960"/>
            </a:xfrm>
            <a:prstGeom prst="arc">
              <a:avLst>
                <a:gd name="adj1" fmla="val 16208242"/>
                <a:gd name="adj2" fmla="val 5256598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0C882330-C868-467A-B300-6EED875AC0CE}"/>
                </a:ext>
              </a:extLst>
            </p:cNvPr>
            <p:cNvSpPr/>
            <p:nvPr/>
          </p:nvSpPr>
          <p:spPr>
            <a:xfrm rot="5400000">
              <a:off x="4937976" y="1387013"/>
              <a:ext cx="822960" cy="822960"/>
            </a:xfrm>
            <a:prstGeom prst="arc">
              <a:avLst>
                <a:gd name="adj1" fmla="val 16200000"/>
                <a:gd name="adj2" fmla="val 5307732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085BEC3-90CC-4B93-B50A-D65D726C307F}"/>
                </a:ext>
              </a:extLst>
            </p:cNvPr>
            <p:cNvCxnSpPr>
              <a:cxnSpLocks/>
            </p:cNvCxnSpPr>
            <p:nvPr/>
          </p:nvCxnSpPr>
          <p:spPr>
            <a:xfrm>
              <a:off x="4639772" y="2130875"/>
              <a:ext cx="274320" cy="0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C228827-3D22-484C-8577-CFBE10BA3A33}"/>
                </a:ext>
              </a:extLst>
            </p:cNvPr>
            <p:cNvCxnSpPr>
              <a:cxnSpLocks/>
            </p:cNvCxnSpPr>
            <p:nvPr/>
          </p:nvCxnSpPr>
          <p:spPr>
            <a:xfrm>
              <a:off x="5583514" y="2143840"/>
              <a:ext cx="274320" cy="0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5A3A910-9F55-4DAD-9BEF-6A8F8CAE00F3}"/>
                </a:ext>
              </a:extLst>
            </p:cNvPr>
            <p:cNvSpPr txBox="1"/>
            <p:nvPr/>
          </p:nvSpPr>
          <p:spPr>
            <a:xfrm>
              <a:off x="4571192" y="2142061"/>
              <a:ext cx="3548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B8D25E-8718-48FA-A6D4-5A46BF4D7917}"/>
                </a:ext>
              </a:extLst>
            </p:cNvPr>
            <p:cNvSpPr txBox="1"/>
            <p:nvPr/>
          </p:nvSpPr>
          <p:spPr>
            <a:xfrm>
              <a:off x="5478273" y="2142061"/>
              <a:ext cx="259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5016913-9C24-48D1-A4B0-DE1F0D8437FC}"/>
              </a:ext>
            </a:extLst>
          </p:cNvPr>
          <p:cNvSpPr txBox="1"/>
          <p:nvPr/>
        </p:nvSpPr>
        <p:spPr>
          <a:xfrm>
            <a:off x="4850266" y="5202348"/>
            <a:ext cx="6368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				</a:t>
            </a:r>
          </a:p>
          <a:p>
            <a:r>
              <a:rPr lang="en-US" dirty="0"/>
              <a:t>	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757BB5-7072-4A12-9FEF-1960765EEC88}"/>
              </a:ext>
            </a:extLst>
          </p:cNvPr>
          <p:cNvSpPr txBox="1"/>
          <p:nvPr/>
        </p:nvSpPr>
        <p:spPr>
          <a:xfrm>
            <a:off x="550000" y="5560789"/>
            <a:ext cx="130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momentum </a:t>
            </a:r>
            <a:endParaRPr lang="en-US" sz="1400" dirty="0"/>
          </a:p>
          <a:p>
            <a:pPr algn="ctr"/>
            <a:r>
              <a:rPr lang="en-US" sz="1400" dirty="0"/>
              <a:t>space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28A241-49DC-47C5-8350-E7373388ABCC}"/>
              </a:ext>
            </a:extLst>
          </p:cNvPr>
          <p:cNvSpPr txBox="1"/>
          <p:nvPr/>
        </p:nvSpPr>
        <p:spPr>
          <a:xfrm>
            <a:off x="1684958" y="5560789"/>
            <a:ext cx="1251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position</a:t>
            </a:r>
            <a:endParaRPr lang="en-US" sz="1400" dirty="0"/>
          </a:p>
          <a:p>
            <a:pPr algn="ctr"/>
            <a:r>
              <a:rPr lang="en-US" sz="1400" dirty="0"/>
              <a:t>space </a:t>
            </a:r>
          </a:p>
        </p:txBody>
      </p:sp>
      <p:sp>
        <p:nvSpPr>
          <p:cNvPr id="2" name="Rectangle 1"/>
          <p:cNvSpPr/>
          <p:nvPr/>
        </p:nvSpPr>
        <p:spPr>
          <a:xfrm>
            <a:off x="843456" y="1056480"/>
            <a:ext cx="2286000" cy="271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26472" y="2601465"/>
            <a:ext cx="319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Blonder-</a:t>
            </a:r>
            <a:r>
              <a:rPr lang="en-US" dirty="0" err="1" smtClean="0"/>
              <a:t>Tinkham</a:t>
            </a:r>
            <a:r>
              <a:rPr lang="en-US" dirty="0" smtClean="0"/>
              <a:t>-</a:t>
            </a:r>
            <a:r>
              <a:rPr lang="en-US" dirty="0" err="1" smtClean="0"/>
              <a:t>Klapwijk</a:t>
            </a:r>
            <a:r>
              <a:rPr lang="en-US" dirty="0" smtClean="0"/>
              <a:t> </a:t>
            </a:r>
            <a:r>
              <a:rPr lang="en-US" dirty="0"/>
              <a:t>(BTK)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0485" y="2576789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extended by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2600" y="3299242"/>
            <a:ext cx="6558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Bound </a:t>
            </a:r>
            <a:r>
              <a:rPr lang="en-US" u="sng" dirty="0" smtClean="0"/>
              <a:t>states</a:t>
            </a:r>
            <a:r>
              <a:rPr lang="en-US" dirty="0" smtClean="0"/>
              <a:t>        reflection </a:t>
            </a:r>
            <a:r>
              <a:rPr lang="en-US" dirty="0"/>
              <a:t>&amp; phase coherence  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</a:t>
            </a:r>
            <a:r>
              <a:rPr lang="en-US" dirty="0" smtClean="0"/>
              <a:t>   interference</a:t>
            </a:r>
            <a:endParaRPr lang="en-US" dirty="0"/>
          </a:p>
          <a:p>
            <a:r>
              <a:rPr lang="en-US" dirty="0"/>
              <a:t>						</a:t>
            </a:r>
          </a:p>
        </p:txBody>
      </p:sp>
      <p:sp>
        <p:nvSpPr>
          <p:cNvPr id="6" name="Rectangle 5"/>
          <p:cNvSpPr/>
          <p:nvPr/>
        </p:nvSpPr>
        <p:spPr>
          <a:xfrm>
            <a:off x="7323047" y="3295410"/>
            <a:ext cx="1807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(standing  waves)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78177" y="5106823"/>
                <a:ext cx="2104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77" y="5106823"/>
                <a:ext cx="210487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54458" y="378862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	</a:t>
            </a:r>
            <a:r>
              <a:rPr lang="en-US" dirty="0" err="1"/>
              <a:t>Schroedinger</a:t>
            </a:r>
            <a:r>
              <a:rPr lang="en-US" dirty="0"/>
              <a:t> equations for </a:t>
            </a:r>
            <a:r>
              <a:rPr lang="en-US" dirty="0" err="1"/>
              <a:t>qp’s</a:t>
            </a:r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03728" y="4202531"/>
            <a:ext cx="3787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Solve </a:t>
            </a:r>
            <a:r>
              <a:rPr lang="en-US" dirty="0" err="1" smtClean="0"/>
              <a:t>Bogoliubov-de</a:t>
            </a:r>
            <a:r>
              <a:rPr lang="en-US" dirty="0" err="1"/>
              <a:t>Gennes</a:t>
            </a:r>
            <a:r>
              <a:rPr lang="en-US" dirty="0"/>
              <a:t> equations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6B1ADB4-1149-4731-88C7-C0061C7FA057}"/>
                  </a:ext>
                </a:extLst>
              </p:cNvPr>
              <p:cNvSpPr txBox="1"/>
              <p:nvPr/>
            </p:nvSpPr>
            <p:spPr>
              <a:xfrm>
                <a:off x="3896607" y="4939654"/>
                <a:ext cx="580899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6B1ADB4-1149-4731-88C7-C0061C7FA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607" y="4939654"/>
                <a:ext cx="5808992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474755" y="6041041"/>
                <a:ext cx="18889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755" y="6041041"/>
                <a:ext cx="1888914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4C74A60-2DD5-4674-8D54-BD804E75095E}"/>
                  </a:ext>
                </a:extLst>
              </p:cNvPr>
              <p:cNvSpPr txBox="1"/>
              <p:nvPr/>
            </p:nvSpPr>
            <p:spPr>
              <a:xfrm>
                <a:off x="8226692" y="4758433"/>
                <a:ext cx="5254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decouple into:</a:t>
                </a:r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4C74A60-2DD5-4674-8D54-BD804E750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692" y="4758433"/>
                <a:ext cx="5254388" cy="369332"/>
              </a:xfrm>
              <a:prstGeom prst="rect">
                <a:avLst/>
              </a:prstGeom>
              <a:blipFill>
                <a:blip r:embed="rId5"/>
                <a:stretch>
                  <a:fillRect l="-104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661723" y="5645975"/>
                <a:ext cx="19975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723" y="5645975"/>
                <a:ext cx="19975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708780" y="5223300"/>
                <a:ext cx="18344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780" y="5223300"/>
                <a:ext cx="183441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424A65B-FCF0-4696-8473-14E1B00F412D}"/>
              </a:ext>
            </a:extLst>
          </p:cNvPr>
          <p:cNvSpPr txBox="1"/>
          <p:nvPr/>
        </p:nvSpPr>
        <p:spPr>
          <a:xfrm>
            <a:off x="8357379" y="6228871"/>
            <a:ext cx="578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normal </a:t>
            </a:r>
            <a:r>
              <a:rPr lang="en-US" dirty="0" err="1"/>
              <a:t>qp’s</a:t>
            </a:r>
            <a:r>
              <a:rPr lang="en-US" dirty="0"/>
              <a:t> (excitations)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54436" y="2368248"/>
            <a:ext cx="4260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Predicts shape of tunneling characteristics as the barrier height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D90308-F0BB-4527-82DF-75C7287EC186}"/>
              </a:ext>
            </a:extLst>
          </p:cNvPr>
          <p:cNvSpPr txBox="1"/>
          <p:nvPr/>
        </p:nvSpPr>
        <p:spPr>
          <a:xfrm>
            <a:off x="1034740" y="319497"/>
            <a:ext cx="567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oscillations --- the </a:t>
            </a:r>
            <a:r>
              <a:rPr lang="en-US" dirty="0" err="1" smtClean="0"/>
              <a:t>deGennes</a:t>
            </a:r>
            <a:r>
              <a:rPr lang="en-US" dirty="0" smtClean="0"/>
              <a:t> – St. James oscillations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2EFFAC-BC99-42FB-8D59-02A2F78DFFE0}"/>
              </a:ext>
            </a:extLst>
          </p:cNvPr>
          <p:cNvGrpSpPr/>
          <p:nvPr/>
        </p:nvGrpSpPr>
        <p:grpSpPr>
          <a:xfrm>
            <a:off x="1078392" y="805338"/>
            <a:ext cx="2465749" cy="1792385"/>
            <a:chOff x="2361063" y="2716751"/>
            <a:chExt cx="2286000" cy="16205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12F440-7F41-421D-8214-9BBDC971B7D4}"/>
                </a:ext>
              </a:extLst>
            </p:cNvPr>
            <p:cNvSpPr/>
            <p:nvPr/>
          </p:nvSpPr>
          <p:spPr>
            <a:xfrm>
              <a:off x="2361063" y="3057099"/>
              <a:ext cx="1097280" cy="12801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0989CA8-2314-4DA5-B1B3-09AC4DC45D9F}"/>
                </a:ext>
              </a:extLst>
            </p:cNvPr>
            <p:cNvCxnSpPr/>
            <p:nvPr/>
          </p:nvCxnSpPr>
          <p:spPr>
            <a:xfrm>
              <a:off x="3458343" y="3057267"/>
              <a:ext cx="118872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3EB457C-3527-4F7C-9B2F-9E548557AC29}"/>
                </a:ext>
              </a:extLst>
            </p:cNvPr>
            <p:cNvCxnSpPr/>
            <p:nvPr/>
          </p:nvCxnSpPr>
          <p:spPr>
            <a:xfrm>
              <a:off x="3458343" y="4337259"/>
              <a:ext cx="118872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4A487D8-29CA-42C2-BFAC-5B5E22BF29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1063" y="3382682"/>
              <a:ext cx="1097280" cy="54036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0B3753-620E-43CE-B225-6D8C9DC2AAFF}"/>
                </a:ext>
              </a:extLst>
            </p:cNvPr>
            <p:cNvCxnSpPr/>
            <p:nvPr/>
          </p:nvCxnSpPr>
          <p:spPr>
            <a:xfrm flipV="1">
              <a:off x="2593075" y="3493827"/>
              <a:ext cx="865268" cy="4292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6197383-D6CE-496C-90AD-D06A1FA65A99}"/>
                </a:ext>
              </a:extLst>
            </p:cNvPr>
            <p:cNvCxnSpPr>
              <a:cxnSpLocks/>
            </p:cNvCxnSpPr>
            <p:nvPr/>
          </p:nvCxnSpPr>
          <p:spPr>
            <a:xfrm>
              <a:off x="2418384" y="3950835"/>
              <a:ext cx="982638" cy="3586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D4CDE9C-A31E-4694-A4F8-A8400514B213}"/>
                </a:ext>
              </a:extLst>
            </p:cNvPr>
            <p:cNvCxnSpPr>
              <a:cxnSpLocks/>
            </p:cNvCxnSpPr>
            <p:nvPr/>
          </p:nvCxnSpPr>
          <p:spPr>
            <a:xfrm>
              <a:off x="2654490" y="3950835"/>
              <a:ext cx="832513" cy="297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836694-0759-4D5B-8A84-EE036047C853}"/>
                </a:ext>
              </a:extLst>
            </p:cNvPr>
            <p:cNvSpPr txBox="1"/>
            <p:nvPr/>
          </p:nvSpPr>
          <p:spPr>
            <a:xfrm>
              <a:off x="2739106" y="2728096"/>
              <a:ext cx="341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576F8D-7955-45D0-ACD1-816129E58E11}"/>
                </a:ext>
              </a:extLst>
            </p:cNvPr>
            <p:cNvSpPr txBox="1"/>
            <p:nvPr/>
          </p:nvSpPr>
          <p:spPr>
            <a:xfrm>
              <a:off x="3930555" y="2716751"/>
              <a:ext cx="272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36C5D7-D5C2-4662-ADC9-20B1C21B23E7}"/>
              </a:ext>
            </a:extLst>
          </p:cNvPr>
          <p:cNvGrpSpPr/>
          <p:nvPr/>
        </p:nvGrpSpPr>
        <p:grpSpPr>
          <a:xfrm>
            <a:off x="1032412" y="3067508"/>
            <a:ext cx="2465749" cy="1472784"/>
            <a:chOff x="2311247" y="5311414"/>
            <a:chExt cx="2451822" cy="1304528"/>
          </a:xfrm>
        </p:grpSpPr>
        <p:pic>
          <p:nvPicPr>
            <p:cNvPr id="17" name="Picture 16" descr="A picture containing sky&#10;&#10;Description automatically generated">
              <a:extLst>
                <a:ext uri="{FF2B5EF4-FFF2-40B4-BE49-F238E27FC236}">
                  <a16:creationId xmlns:a16="http://schemas.microsoft.com/office/drawing/2014/main" id="{DB7754E2-9FDD-40D7-B812-EB6DEECDB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75000"/>
                      </a14:imgEffect>
                      <a14:imgEffect>
                        <a14:brightnessContrast contrast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3" t="32255" r="14547" b="28724"/>
            <a:stretch/>
          </p:blipFill>
          <p:spPr>
            <a:xfrm>
              <a:off x="2356967" y="5823035"/>
              <a:ext cx="1280160" cy="63483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BC20ED-EA05-406A-9590-FA4CCECAF765}"/>
                </a:ext>
              </a:extLst>
            </p:cNvPr>
            <p:cNvSpPr/>
            <p:nvPr/>
          </p:nvSpPr>
          <p:spPr>
            <a:xfrm>
              <a:off x="2361063" y="5448700"/>
              <a:ext cx="1276064" cy="116724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9D63BB-974A-4CB1-8E35-F35D720C7CD3}"/>
                </a:ext>
              </a:extLst>
            </p:cNvPr>
            <p:cNvSpPr/>
            <p:nvPr/>
          </p:nvSpPr>
          <p:spPr>
            <a:xfrm>
              <a:off x="2311247" y="5311414"/>
              <a:ext cx="137160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3C0536-E0A2-4130-93AC-B8D793F343B4}"/>
                </a:ext>
              </a:extLst>
            </p:cNvPr>
            <p:cNvCxnSpPr>
              <a:cxnSpLocks/>
            </p:cNvCxnSpPr>
            <p:nvPr/>
          </p:nvCxnSpPr>
          <p:spPr>
            <a:xfrm>
              <a:off x="3637127" y="5497403"/>
              <a:ext cx="112594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9919BA2-548F-4EBB-BD5A-C5C6C974449E}"/>
                </a:ext>
              </a:extLst>
            </p:cNvPr>
            <p:cNvSpPr/>
            <p:nvPr/>
          </p:nvSpPr>
          <p:spPr>
            <a:xfrm>
              <a:off x="3802268" y="5913519"/>
              <a:ext cx="182880" cy="13716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51B996-117E-406F-BADC-3DEA650957D6}"/>
                  </a:ext>
                </a:extLst>
              </p:cNvPr>
              <p:cNvSpPr txBox="1"/>
              <p:nvPr/>
            </p:nvSpPr>
            <p:spPr>
              <a:xfrm>
                <a:off x="4166900" y="2820057"/>
                <a:ext cx="2552133" cy="1563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51B996-117E-406F-BADC-3DEA65095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900" y="2820057"/>
                <a:ext cx="2552133" cy="1563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1C478B-0387-4C14-91C4-5F76F2898D09}"/>
                  </a:ext>
                </a:extLst>
              </p:cNvPr>
              <p:cNvSpPr txBox="1"/>
              <p:nvPr/>
            </p:nvSpPr>
            <p:spPr>
              <a:xfrm>
                <a:off x="2827625" y="4809599"/>
                <a:ext cx="81767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Like particle in a box, except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so </a:t>
                </a:r>
                <a:r>
                  <a:rPr lang="en-US" dirty="0" smtClean="0"/>
                  <a:t>phase </a:t>
                </a:r>
                <a:r>
                  <a:rPr lang="en-US" dirty="0"/>
                  <a:t>winds</a:t>
                </a:r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:r>
                  <a:rPr lang="en-US" dirty="0" smtClean="0">
                    <a:sym typeface="Symbol" panose="05050102010706020507" pitchFamily="18" charset="2"/>
                  </a:rPr>
                  <a:t></a:t>
                </a:r>
                <a:r>
                  <a:rPr lang="en-US" dirty="0" smtClean="0"/>
                  <a:t>K </a:t>
                </a:r>
                <a:r>
                  <a:rPr lang="en-US" dirty="0"/>
                  <a:t>looks like </a:t>
                </a:r>
                <a:r>
                  <a:rPr lang="en-US" dirty="0" err="1" smtClean="0"/>
                  <a:t>Schroedinger</a:t>
                </a:r>
                <a:r>
                  <a:rPr lang="en-US" dirty="0" smtClean="0"/>
                  <a:t> </a:t>
                </a:r>
                <a:r>
                  <a:rPr lang="en-US" dirty="0"/>
                  <a:t>equation 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1C478B-0387-4C14-91C4-5F76F2898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625" y="4809599"/>
                <a:ext cx="8176706" cy="923330"/>
              </a:xfrm>
              <a:prstGeom prst="rect">
                <a:avLst/>
              </a:prstGeom>
              <a:blipFill>
                <a:blip r:embed="rId5"/>
                <a:stretch>
                  <a:fillRect l="-671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4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1D6FB9-A744-40CE-9D56-E514D669725B}"/>
              </a:ext>
            </a:extLst>
          </p:cNvPr>
          <p:cNvSpPr txBox="1"/>
          <p:nvPr/>
        </p:nvSpPr>
        <p:spPr>
          <a:xfrm>
            <a:off x="519195" y="169465"/>
            <a:ext cx="214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Ballistic SNS junction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2532BD-36CA-4267-BA05-96C9BF8291C1}"/>
              </a:ext>
            </a:extLst>
          </p:cNvPr>
          <p:cNvGrpSpPr/>
          <p:nvPr/>
        </p:nvGrpSpPr>
        <p:grpSpPr>
          <a:xfrm>
            <a:off x="689737" y="804151"/>
            <a:ext cx="3166276" cy="1392010"/>
            <a:chOff x="1078180" y="1056398"/>
            <a:chExt cx="3166276" cy="139201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F7AFF4E-09E4-4520-95AF-AEF9888B2296}"/>
                </a:ext>
              </a:extLst>
            </p:cNvPr>
            <p:cNvCxnSpPr/>
            <p:nvPr/>
          </p:nvCxnSpPr>
          <p:spPr>
            <a:xfrm>
              <a:off x="1637732" y="1351128"/>
              <a:ext cx="0" cy="10972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7788C5B-F3BF-42A2-B7B6-5B19A738B7F7}"/>
                </a:ext>
              </a:extLst>
            </p:cNvPr>
            <p:cNvCxnSpPr/>
            <p:nvPr/>
          </p:nvCxnSpPr>
          <p:spPr>
            <a:xfrm>
              <a:off x="2715905" y="1351128"/>
              <a:ext cx="0" cy="10972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1B9D9BB-369D-40E0-B941-31D7D6538E2B}"/>
                </a:ext>
              </a:extLst>
            </p:cNvPr>
            <p:cNvCxnSpPr/>
            <p:nvPr/>
          </p:nvCxnSpPr>
          <p:spPr>
            <a:xfrm>
              <a:off x="1692323" y="1760561"/>
              <a:ext cx="914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21CB164-5784-4270-8FEA-34E3B4FF586E}"/>
                </a:ext>
              </a:extLst>
            </p:cNvPr>
            <p:cNvCxnSpPr/>
            <p:nvPr/>
          </p:nvCxnSpPr>
          <p:spPr>
            <a:xfrm flipH="1">
              <a:off x="1692323" y="1992574"/>
              <a:ext cx="914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14B6E5-B251-4FCE-8EBA-D23AD03E0256}"/>
                </a:ext>
              </a:extLst>
            </p:cNvPr>
            <p:cNvSpPr txBox="1"/>
            <p:nvPr/>
          </p:nvSpPr>
          <p:spPr>
            <a:xfrm>
              <a:off x="1985753" y="1391229"/>
              <a:ext cx="245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037586-C8CA-4E74-AA6A-AA5D98B545E7}"/>
                </a:ext>
              </a:extLst>
            </p:cNvPr>
            <p:cNvSpPr txBox="1"/>
            <p:nvPr/>
          </p:nvSpPr>
          <p:spPr>
            <a:xfrm>
              <a:off x="2009642" y="1942699"/>
              <a:ext cx="279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F758A33-25E0-46FE-9634-D6FD6EDB67A3}"/>
                    </a:ext>
                  </a:extLst>
                </p:cNvPr>
                <p:cNvSpPr txBox="1"/>
                <p:nvPr/>
              </p:nvSpPr>
              <p:spPr>
                <a:xfrm>
                  <a:off x="2347422" y="1551751"/>
                  <a:ext cx="17605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758A33-25E0-46FE-9634-D6FD6EDB67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7422" y="1551751"/>
                  <a:ext cx="176055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0B1E0E2-9B71-496C-8561-736F1F2DBEA1}"/>
                    </a:ext>
                  </a:extLst>
                </p:cNvPr>
                <p:cNvSpPr txBox="1"/>
                <p:nvPr/>
              </p:nvSpPr>
              <p:spPr>
                <a:xfrm>
                  <a:off x="2210941" y="1816678"/>
                  <a:ext cx="20335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B1E0E2-9B71-496C-8561-736F1F2DB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0941" y="1816678"/>
                  <a:ext cx="203351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C557E7-0ADB-421F-8D7C-3DEF56EF69E0}"/>
                </a:ext>
              </a:extLst>
            </p:cNvPr>
            <p:cNvSpPr txBox="1"/>
            <p:nvPr/>
          </p:nvSpPr>
          <p:spPr>
            <a:xfrm>
              <a:off x="1078180" y="1056398"/>
              <a:ext cx="2538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	</a:t>
              </a:r>
              <a:r>
                <a:rPr lang="en-US" dirty="0" smtClean="0"/>
                <a:t>N</a:t>
              </a:r>
              <a:r>
                <a:rPr lang="en-US" dirty="0"/>
                <a:t>	</a:t>
              </a:r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B47299-A6CA-43CE-AEEB-ED9D0A3C5A10}"/>
              </a:ext>
            </a:extLst>
          </p:cNvPr>
          <p:cNvGrpSpPr/>
          <p:nvPr/>
        </p:nvGrpSpPr>
        <p:grpSpPr>
          <a:xfrm>
            <a:off x="3958433" y="0"/>
            <a:ext cx="1862239" cy="2437632"/>
            <a:chOff x="4848023" y="1437893"/>
            <a:chExt cx="1566425" cy="214916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CD7CE77-E82F-414E-9856-12EF7D870EE0}"/>
                </a:ext>
              </a:extLst>
            </p:cNvPr>
            <p:cNvCxnSpPr>
              <a:cxnSpLocks/>
            </p:cNvCxnSpPr>
            <p:nvPr/>
          </p:nvCxnSpPr>
          <p:spPr>
            <a:xfrm>
              <a:off x="5240740" y="3111690"/>
              <a:ext cx="83251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B1A693A-A568-449E-A8D4-DBF3FD3E14A3}"/>
                </a:ext>
              </a:extLst>
            </p:cNvPr>
            <p:cNvSpPr/>
            <p:nvPr/>
          </p:nvSpPr>
          <p:spPr>
            <a:xfrm flipV="1">
              <a:off x="5308980" y="2014411"/>
              <a:ext cx="689209" cy="1097279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93FA1F-DE8D-463C-A80E-9D6A5290F0A6}"/>
                </a:ext>
              </a:extLst>
            </p:cNvPr>
            <p:cNvSpPr/>
            <p:nvPr/>
          </p:nvSpPr>
          <p:spPr>
            <a:xfrm>
              <a:off x="5059224" y="1969371"/>
              <a:ext cx="1188720" cy="1364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DE27494-6012-4479-A8FC-8EB748C0BB7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281" y="2563050"/>
              <a:ext cx="344605" cy="0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1499B-222E-4612-901C-E26A3082FCE3}"/>
                </a:ext>
              </a:extLst>
            </p:cNvPr>
            <p:cNvCxnSpPr>
              <a:cxnSpLocks/>
            </p:cNvCxnSpPr>
            <p:nvPr/>
          </p:nvCxnSpPr>
          <p:spPr>
            <a:xfrm>
              <a:off x="5525635" y="2563050"/>
              <a:ext cx="2743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3AF3E44-2747-4A3F-B009-6C898A6B81D5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>
              <a:off x="5653584" y="1969371"/>
              <a:ext cx="0" cy="13879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1FE4432-87E8-4F21-B695-A2CD7BCB7FDB}"/>
                    </a:ext>
                  </a:extLst>
                </p:cNvPr>
                <p:cNvSpPr txBox="1"/>
                <p:nvPr/>
              </p:nvSpPr>
              <p:spPr>
                <a:xfrm>
                  <a:off x="4998149" y="2378384"/>
                  <a:ext cx="4606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1FE4432-87E8-4F21-B695-A2CD7BCB7F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8149" y="2378384"/>
                  <a:ext cx="46061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BB1B338-9FAB-4D10-8A50-CB94AF12CF9B}"/>
                    </a:ext>
                  </a:extLst>
                </p:cNvPr>
                <p:cNvSpPr txBox="1"/>
                <p:nvPr/>
              </p:nvSpPr>
              <p:spPr>
                <a:xfrm>
                  <a:off x="5151686" y="3199560"/>
                  <a:ext cx="614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BB1B338-9FAB-4D10-8A50-CB94AF12CF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1686" y="3199560"/>
                  <a:ext cx="61415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CEFD61F-ACD6-46F9-BC0C-E23C20DC8427}"/>
                    </a:ext>
                  </a:extLst>
                </p:cNvPr>
                <p:cNvSpPr txBox="1"/>
                <p:nvPr/>
              </p:nvSpPr>
              <p:spPr>
                <a:xfrm>
                  <a:off x="5644031" y="3217723"/>
                  <a:ext cx="603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CEFD61F-ACD6-46F9-BC0C-E23C20DC84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4031" y="3217723"/>
                  <a:ext cx="60391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1CB097-08E2-49E5-96F7-D01C868B6660}"/>
                </a:ext>
              </a:extLst>
            </p:cNvPr>
            <p:cNvCxnSpPr/>
            <p:nvPr/>
          </p:nvCxnSpPr>
          <p:spPr>
            <a:xfrm>
              <a:off x="4848023" y="1924756"/>
              <a:ext cx="0" cy="16459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F291E0-00EB-447B-AECA-A05C70261688}"/>
                </a:ext>
              </a:extLst>
            </p:cNvPr>
            <p:cNvCxnSpPr/>
            <p:nvPr/>
          </p:nvCxnSpPr>
          <p:spPr>
            <a:xfrm>
              <a:off x="6414448" y="1910726"/>
              <a:ext cx="0" cy="16459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A34556-51D7-411B-A1AE-262C8DCF3650}"/>
                </a:ext>
              </a:extLst>
            </p:cNvPr>
            <p:cNvSpPr txBox="1"/>
            <p:nvPr/>
          </p:nvSpPr>
          <p:spPr>
            <a:xfrm>
              <a:off x="5481281" y="1437893"/>
              <a:ext cx="392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835148-82E9-4E49-9CF5-C7B3D4188BC9}"/>
              </a:ext>
            </a:extLst>
          </p:cNvPr>
          <p:cNvGrpSpPr/>
          <p:nvPr/>
        </p:nvGrpSpPr>
        <p:grpSpPr>
          <a:xfrm>
            <a:off x="1210381" y="4189860"/>
            <a:ext cx="3429107" cy="1005840"/>
            <a:chOff x="1482756" y="4675488"/>
            <a:chExt cx="3429107" cy="1005840"/>
          </a:xfrm>
        </p:grpSpPr>
        <p:pic>
          <p:nvPicPr>
            <p:cNvPr id="28" name="Picture 27" descr="A close up of a mans face&#10;&#10;Description automatically generated">
              <a:extLst>
                <a:ext uri="{FF2B5EF4-FFF2-40B4-BE49-F238E27FC236}">
                  <a16:creationId xmlns:a16="http://schemas.microsoft.com/office/drawing/2014/main" id="{93483BC5-0A1A-4C9B-9442-511A5BE18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681" y="5029200"/>
              <a:ext cx="1405134" cy="238158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7DE6D8A-B360-4AA6-9713-86FCB158D41E}"/>
                </a:ext>
              </a:extLst>
            </p:cNvPr>
            <p:cNvCxnSpPr/>
            <p:nvPr/>
          </p:nvCxnSpPr>
          <p:spPr>
            <a:xfrm flipV="1">
              <a:off x="2934270" y="4675488"/>
              <a:ext cx="0" cy="10058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DCD5355-6BF1-4C30-B529-04F4E98CCD2B}"/>
                </a:ext>
              </a:extLst>
            </p:cNvPr>
            <p:cNvCxnSpPr/>
            <p:nvPr/>
          </p:nvCxnSpPr>
          <p:spPr>
            <a:xfrm>
              <a:off x="1862920" y="4675488"/>
              <a:ext cx="0" cy="10058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58A841B-34E0-4CDE-B7EB-094B98E34DDE}"/>
                    </a:ext>
                  </a:extLst>
                </p:cNvPr>
                <p:cNvSpPr txBox="1"/>
                <p:nvPr/>
              </p:nvSpPr>
              <p:spPr>
                <a:xfrm>
                  <a:off x="2975855" y="4675488"/>
                  <a:ext cx="3654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58A841B-34E0-4CDE-B7EB-094B98E34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855" y="4675488"/>
                  <a:ext cx="365465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333" r="-11667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089EAD9-8AD9-4C03-A4E5-58DC67BA5157}"/>
                    </a:ext>
                  </a:extLst>
                </p:cNvPr>
                <p:cNvSpPr txBox="1"/>
                <p:nvPr/>
              </p:nvSpPr>
              <p:spPr>
                <a:xfrm>
                  <a:off x="1482756" y="4698929"/>
                  <a:ext cx="391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089EAD9-8AD9-4C03-A4E5-58DC67BA5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2756" y="4698929"/>
                  <a:ext cx="391838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077" r="-153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4BD942-7563-427E-9158-B86A6E783317}"/>
                </a:ext>
              </a:extLst>
            </p:cNvPr>
            <p:cNvSpPr txBox="1"/>
            <p:nvPr/>
          </p:nvSpPr>
          <p:spPr>
            <a:xfrm>
              <a:off x="3214050" y="4961018"/>
              <a:ext cx="1697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evanescent tail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3964A6-78FE-4E48-9FB7-E3BAAA7898EC}"/>
                  </a:ext>
                </a:extLst>
              </p:cNvPr>
              <p:cNvSpPr txBox="1"/>
              <p:nvPr/>
            </p:nvSpPr>
            <p:spPr>
              <a:xfrm>
                <a:off x="6275594" y="4134680"/>
                <a:ext cx="67775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			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					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3964A6-78FE-4E48-9FB7-E3BAAA789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594" y="4134680"/>
                <a:ext cx="6777582" cy="646331"/>
              </a:xfrm>
              <a:prstGeom prst="rect">
                <a:avLst/>
              </a:prstGeom>
              <a:blipFill>
                <a:blip r:embed="rId12"/>
                <a:stretch>
                  <a:fillRect l="-18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2930908" y="2732169"/>
            <a:ext cx="205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bound state energy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414474" y="2732169"/>
                <a:ext cx="12890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=ℏ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474" y="2732169"/>
                <a:ext cx="12890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165358" y="3158956"/>
                <a:ext cx="2318840" cy="663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58" y="3158956"/>
                <a:ext cx="2318840" cy="6635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44637" y="5338211"/>
                <a:ext cx="1038746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637" y="5338211"/>
                <a:ext cx="1038746" cy="6183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161" y="3292070"/>
                <a:ext cx="7316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161" y="3292070"/>
                <a:ext cx="73161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18107" y="5337891"/>
                <a:ext cx="3052053" cy="618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07" y="5337891"/>
                <a:ext cx="3052053" cy="6186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6486992" y="3661402"/>
            <a:ext cx="2750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phase diff. evanescent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338111" y="5888750"/>
                <a:ext cx="5117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finite	currents do not cancel </a:t>
                </a:r>
                <a:r>
                  <a:rPr lang="en-US" dirty="0">
                    <a:sym typeface="Symbol" panose="05050102010706020507" pitchFamily="18" charset="2"/>
                  </a:rPr>
                  <a:t></a:t>
                </a:r>
                <a:r>
                  <a:rPr lang="en-US" dirty="0"/>
                  <a:t> net supercurrent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111" y="5888750"/>
                <a:ext cx="5117940" cy="369332"/>
              </a:xfrm>
              <a:prstGeom prst="rect">
                <a:avLst/>
              </a:prstGeom>
              <a:blipFill>
                <a:blip r:embed="rId18"/>
                <a:stretch>
                  <a:fillRect l="-358" t="-11475" r="-3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400306" y="5078070"/>
                <a:ext cx="2199100" cy="66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306" y="5078070"/>
                <a:ext cx="2199100" cy="6639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631583" y="5222359"/>
                <a:ext cx="6118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583" y="5222359"/>
                <a:ext cx="61183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9599406" y="5240042"/>
            <a:ext cx="1610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currents cancel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80941" y="205699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161740" y="4194161"/>
                <a:ext cx="1586716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740" y="4194161"/>
                <a:ext cx="1586716" cy="72032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496488" y="4346193"/>
                <a:ext cx="28684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488" y="4346193"/>
                <a:ext cx="286847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1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68"/>
          <p:cNvSpPr txBox="1">
            <a:spLocks noChangeArrowheads="1"/>
          </p:cNvSpPr>
          <p:nvPr/>
        </p:nvSpPr>
        <p:spPr bwMode="auto">
          <a:xfrm>
            <a:off x="1997075" y="88900"/>
            <a:ext cx="830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Superconductor-Graphene-Superconductor Junctions</a:t>
            </a:r>
          </a:p>
        </p:txBody>
      </p:sp>
      <p:pic>
        <p:nvPicPr>
          <p:cNvPr id="604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366963"/>
            <a:ext cx="45545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2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000125"/>
            <a:ext cx="31115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3"/>
          <p:cNvPicPr>
            <a:picLocks noChangeAspect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076325"/>
            <a:ext cx="38703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111625"/>
            <a:ext cx="252095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7" name="TextBox 6"/>
          <p:cNvSpPr txBox="1">
            <a:spLocks noChangeArrowheads="1"/>
          </p:cNvSpPr>
          <p:nvPr/>
        </p:nvSpPr>
        <p:spPr bwMode="auto">
          <a:xfrm>
            <a:off x="1238250" y="620713"/>
            <a:ext cx="10110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High transparency states give higher harmonic contributions to the CPR, inducing skewness  </a:t>
            </a:r>
          </a:p>
        </p:txBody>
      </p:sp>
      <p:sp>
        <p:nvSpPr>
          <p:cNvPr id="60424" name="TextBox 7"/>
          <p:cNvSpPr txBox="1">
            <a:spLocks noChangeArrowheads="1"/>
          </p:cNvSpPr>
          <p:nvPr/>
        </p:nvSpPr>
        <p:spPr bwMode="auto">
          <a:xfrm>
            <a:off x="1314450" y="1911350"/>
            <a:ext cx="402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mic Sans MS" panose="030F0702030302020204" pitchFamily="66" charset="0"/>
              </a:rPr>
              <a:t>Interferometer technique (Urbana)</a:t>
            </a:r>
          </a:p>
        </p:txBody>
      </p:sp>
      <p:sp>
        <p:nvSpPr>
          <p:cNvPr id="60425" name="TextBox 7"/>
          <p:cNvSpPr txBox="1">
            <a:spLocks noChangeArrowheads="1"/>
          </p:cNvSpPr>
          <p:nvPr/>
        </p:nvSpPr>
        <p:spPr bwMode="auto">
          <a:xfrm>
            <a:off x="6778625" y="1911350"/>
            <a:ext cx="429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mic Sans MS" panose="030F0702030302020204" pitchFamily="66" charset="0"/>
              </a:rPr>
              <a:t>Asymmetric SQUID technique (Delft)</a:t>
            </a:r>
          </a:p>
        </p:txBody>
      </p:sp>
      <p:pic>
        <p:nvPicPr>
          <p:cNvPr id="60426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3960813"/>
            <a:ext cx="40211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 b="16846"/>
          <a:stretch>
            <a:fillRect/>
          </a:stretch>
        </p:blipFill>
        <p:spPr bwMode="auto">
          <a:xfrm>
            <a:off x="6854825" y="2366963"/>
            <a:ext cx="21256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54153"/>
          <a:stretch>
            <a:fillRect/>
          </a:stretch>
        </p:blipFill>
        <p:spPr bwMode="auto">
          <a:xfrm>
            <a:off x="9586913" y="2593975"/>
            <a:ext cx="210026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b="44159"/>
          <a:stretch>
            <a:fillRect/>
          </a:stretch>
        </p:blipFill>
        <p:spPr bwMode="auto">
          <a:xfrm>
            <a:off x="8848725" y="2517775"/>
            <a:ext cx="17335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1087438" y="6389688"/>
            <a:ext cx="354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Comic Sans MS" panose="030F0702030302020204" pitchFamily="66" charset="0"/>
              </a:rPr>
              <a:t>C. English et al.,  PRB </a:t>
            </a:r>
            <a:r>
              <a:rPr lang="en-US" altLang="en-US" sz="1400" i="1" u="sng">
                <a:latin typeface="Comic Sans MS" panose="030F0702030302020204" pitchFamily="66" charset="0"/>
              </a:rPr>
              <a:t>94</a:t>
            </a:r>
            <a:r>
              <a:rPr lang="en-US" altLang="en-US" sz="1400" i="1">
                <a:latin typeface="Comic Sans MS" panose="030F0702030302020204" pitchFamily="66" charset="0"/>
              </a:rPr>
              <a:t>, 115435 (2016) </a:t>
            </a:r>
          </a:p>
        </p:txBody>
      </p:sp>
      <p:sp>
        <p:nvSpPr>
          <p:cNvPr id="60431" name="TextBox 33"/>
          <p:cNvSpPr txBox="1">
            <a:spLocks noChangeArrowheads="1"/>
          </p:cNvSpPr>
          <p:nvPr/>
        </p:nvSpPr>
        <p:spPr bwMode="auto">
          <a:xfrm>
            <a:off x="7386638" y="6389688"/>
            <a:ext cx="29479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Comic Sans MS" panose="030F0702030302020204" pitchFamily="66" charset="0"/>
              </a:rPr>
              <a:t>Nanda et al., arXiv:1612.06895v2</a:t>
            </a:r>
          </a:p>
        </p:txBody>
      </p:sp>
      <p:pic>
        <p:nvPicPr>
          <p:cNvPr id="60432" name="Picture 7680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4187825"/>
            <a:ext cx="23907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ight Arrow 76803"/>
          <p:cNvSpPr/>
          <p:nvPr/>
        </p:nvSpPr>
        <p:spPr>
          <a:xfrm>
            <a:off x="4578350" y="1303338"/>
            <a:ext cx="37941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38" name="TextBox 37"/>
          <p:cNvSpPr txBox="1">
            <a:spLocks noChangeArrowheads="1"/>
          </p:cNvSpPr>
          <p:nvPr/>
        </p:nvSpPr>
        <p:spPr bwMode="auto">
          <a:xfrm>
            <a:off x="9586913" y="1152525"/>
            <a:ext cx="2143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Comic Sans MS" panose="030F0702030302020204" pitchFamily="66" charset="0"/>
              </a:rPr>
              <a:t>Titov and Beenaker, PRB </a:t>
            </a:r>
            <a:r>
              <a:rPr lang="en-US" altLang="en-US" sz="1400" i="1" u="sng">
                <a:latin typeface="Comic Sans MS" panose="030F0702030302020204" pitchFamily="66" charset="0"/>
              </a:rPr>
              <a:t>94</a:t>
            </a:r>
            <a:r>
              <a:rPr lang="en-US" altLang="en-US" sz="1400" i="1">
                <a:latin typeface="Comic Sans MS" panose="030F0702030302020204" pitchFamily="66" charset="0"/>
              </a:rPr>
              <a:t>, 041401 (2006) </a:t>
            </a:r>
          </a:p>
        </p:txBody>
      </p:sp>
    </p:spTree>
    <p:extLst>
      <p:ext uri="{BB962C8B-B14F-4D97-AF65-F5344CB8AC3E}">
        <p14:creationId xmlns:p14="http://schemas.microsoft.com/office/powerpoint/2010/main" val="240793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0425" grpId="0"/>
      <p:bldP spid="60430" grpId="0"/>
      <p:bldP spid="604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8FA980-D20C-42A3-BD74-7FFEA4AC5DB0}"/>
              </a:ext>
            </a:extLst>
          </p:cNvPr>
          <p:cNvSpPr txBox="1"/>
          <p:nvPr/>
        </p:nvSpPr>
        <p:spPr>
          <a:xfrm>
            <a:off x="760541" y="162594"/>
            <a:ext cx="54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Microbridge</a:t>
            </a:r>
            <a:r>
              <a:rPr lang="en-US" dirty="0"/>
              <a:t>	solve GL equations </a:t>
            </a:r>
            <a:endParaRPr lang="en-US" u="sng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FC32CF-A80A-41C2-9C19-FDF3D3201B3B}"/>
              </a:ext>
            </a:extLst>
          </p:cNvPr>
          <p:cNvGrpSpPr/>
          <p:nvPr/>
        </p:nvGrpSpPr>
        <p:grpSpPr>
          <a:xfrm>
            <a:off x="1107317" y="607348"/>
            <a:ext cx="3330053" cy="1651526"/>
            <a:chOff x="1487607" y="1978778"/>
            <a:chExt cx="3562065" cy="1801504"/>
          </a:xfrm>
        </p:grpSpPr>
        <p:sp>
          <p:nvSpPr>
            <p:cNvPr id="4" name="Freeform: Shape 7">
              <a:extLst>
                <a:ext uri="{FF2B5EF4-FFF2-40B4-BE49-F238E27FC236}">
                  <a16:creationId xmlns:a16="http://schemas.microsoft.com/office/drawing/2014/main" id="{19A7BF23-B297-420B-AFBB-003DEEA869A1}"/>
                </a:ext>
              </a:extLst>
            </p:cNvPr>
            <p:cNvSpPr/>
            <p:nvPr/>
          </p:nvSpPr>
          <p:spPr>
            <a:xfrm>
              <a:off x="1487607" y="1978778"/>
              <a:ext cx="3452884" cy="774033"/>
            </a:xfrm>
            <a:custGeom>
              <a:avLst/>
              <a:gdLst>
                <a:gd name="connsiteX0" fmla="*/ 0 w 4394579"/>
                <a:gd name="connsiteY0" fmla="*/ 64349 h 852116"/>
                <a:gd name="connsiteX1" fmla="*/ 1132764 w 4394579"/>
                <a:gd name="connsiteY1" fmla="*/ 64349 h 852116"/>
                <a:gd name="connsiteX2" fmla="*/ 1310185 w 4394579"/>
                <a:gd name="connsiteY2" fmla="*/ 733089 h 852116"/>
                <a:gd name="connsiteX3" fmla="*/ 2920621 w 4394579"/>
                <a:gd name="connsiteY3" fmla="*/ 801328 h 852116"/>
                <a:gd name="connsiteX4" fmla="*/ 3234519 w 4394579"/>
                <a:gd name="connsiteY4" fmla="*/ 187179 h 852116"/>
                <a:gd name="connsiteX5" fmla="*/ 4394579 w 4394579"/>
                <a:gd name="connsiteY5" fmla="*/ 91644 h 85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4579" h="852116">
                  <a:moveTo>
                    <a:pt x="0" y="64349"/>
                  </a:moveTo>
                  <a:cubicBezTo>
                    <a:pt x="457200" y="8620"/>
                    <a:pt x="914400" y="-47108"/>
                    <a:pt x="1132764" y="64349"/>
                  </a:cubicBezTo>
                  <a:cubicBezTo>
                    <a:pt x="1351128" y="175806"/>
                    <a:pt x="1012209" y="610259"/>
                    <a:pt x="1310185" y="733089"/>
                  </a:cubicBezTo>
                  <a:cubicBezTo>
                    <a:pt x="1608161" y="855919"/>
                    <a:pt x="2599899" y="892313"/>
                    <a:pt x="2920621" y="801328"/>
                  </a:cubicBezTo>
                  <a:cubicBezTo>
                    <a:pt x="3241343" y="710343"/>
                    <a:pt x="2988859" y="305460"/>
                    <a:pt x="3234519" y="187179"/>
                  </a:cubicBezTo>
                  <a:cubicBezTo>
                    <a:pt x="3480179" y="68898"/>
                    <a:pt x="3937379" y="80271"/>
                    <a:pt x="4394579" y="91644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8">
              <a:extLst>
                <a:ext uri="{FF2B5EF4-FFF2-40B4-BE49-F238E27FC236}">
                  <a16:creationId xmlns:a16="http://schemas.microsoft.com/office/drawing/2014/main" id="{39C4DDE2-CB70-4293-B16F-253A404B9955}"/>
                </a:ext>
              </a:extLst>
            </p:cNvPr>
            <p:cNvSpPr/>
            <p:nvPr/>
          </p:nvSpPr>
          <p:spPr>
            <a:xfrm>
              <a:off x="1596787" y="3006249"/>
              <a:ext cx="3452885" cy="774033"/>
            </a:xfrm>
            <a:custGeom>
              <a:avLst/>
              <a:gdLst>
                <a:gd name="connsiteX0" fmla="*/ 0 w 3671248"/>
                <a:gd name="connsiteY0" fmla="*/ 749546 h 901674"/>
                <a:gd name="connsiteX1" fmla="*/ 818865 w 3671248"/>
                <a:gd name="connsiteY1" fmla="*/ 722251 h 901674"/>
                <a:gd name="connsiteX2" fmla="*/ 873456 w 3671248"/>
                <a:gd name="connsiteY2" fmla="*/ 108101 h 901674"/>
                <a:gd name="connsiteX3" fmla="*/ 2415654 w 3671248"/>
                <a:gd name="connsiteY3" fmla="*/ 67158 h 901674"/>
                <a:gd name="connsiteX4" fmla="*/ 2620370 w 3671248"/>
                <a:gd name="connsiteY4" fmla="*/ 804137 h 901674"/>
                <a:gd name="connsiteX5" fmla="*/ 3671248 w 3671248"/>
                <a:gd name="connsiteY5" fmla="*/ 872376 h 9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1248" h="901674">
                  <a:moveTo>
                    <a:pt x="0" y="749546"/>
                  </a:moveTo>
                  <a:cubicBezTo>
                    <a:pt x="336644" y="789352"/>
                    <a:pt x="673289" y="829159"/>
                    <a:pt x="818865" y="722251"/>
                  </a:cubicBezTo>
                  <a:cubicBezTo>
                    <a:pt x="964441" y="615343"/>
                    <a:pt x="607325" y="217283"/>
                    <a:pt x="873456" y="108101"/>
                  </a:cubicBezTo>
                  <a:cubicBezTo>
                    <a:pt x="1139587" y="-1081"/>
                    <a:pt x="2124502" y="-48848"/>
                    <a:pt x="2415654" y="67158"/>
                  </a:cubicBezTo>
                  <a:cubicBezTo>
                    <a:pt x="2706806" y="183164"/>
                    <a:pt x="2411105" y="669934"/>
                    <a:pt x="2620370" y="804137"/>
                  </a:cubicBezTo>
                  <a:cubicBezTo>
                    <a:pt x="2829635" y="938340"/>
                    <a:pt x="3250441" y="905358"/>
                    <a:pt x="3671248" y="872376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B0B184-933F-4F8C-AB32-6CF219AFB8B2}"/>
                </a:ext>
              </a:extLst>
            </p:cNvPr>
            <p:cNvSpPr txBox="1"/>
            <p:nvPr/>
          </p:nvSpPr>
          <p:spPr>
            <a:xfrm>
              <a:off x="4380931" y="2694864"/>
              <a:ext cx="32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19C775-1E4B-44DD-968E-519CF7812F97}"/>
                </a:ext>
              </a:extLst>
            </p:cNvPr>
            <p:cNvSpPr txBox="1"/>
            <p:nvPr/>
          </p:nvSpPr>
          <p:spPr>
            <a:xfrm>
              <a:off x="1746915" y="2694864"/>
              <a:ext cx="232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370951-BE12-4EC1-8B56-E24FD1059D97}"/>
                  </a:ext>
                </a:extLst>
              </p:cNvPr>
              <p:cNvSpPr txBox="1"/>
              <p:nvPr/>
            </p:nvSpPr>
            <p:spPr>
              <a:xfrm>
                <a:off x="4232589" y="1060668"/>
                <a:ext cx="5634130" cy="89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𝐺𝐿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𝑇𝑐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370951-BE12-4EC1-8B56-E24FD1059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89" y="1060668"/>
                <a:ext cx="5634130" cy="890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3335A34-85B7-4CD5-8871-14848FEDCC8F}"/>
              </a:ext>
            </a:extLst>
          </p:cNvPr>
          <p:cNvGrpSpPr/>
          <p:nvPr/>
        </p:nvGrpSpPr>
        <p:grpSpPr>
          <a:xfrm>
            <a:off x="9711480" y="425017"/>
            <a:ext cx="2254637" cy="1935344"/>
            <a:chOff x="5317154" y="2708617"/>
            <a:chExt cx="2254637" cy="1935344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BE670EFB-9CEA-4E72-B67F-41E22E08DBA3}"/>
                </a:ext>
              </a:extLst>
            </p:cNvPr>
            <p:cNvSpPr/>
            <p:nvPr/>
          </p:nvSpPr>
          <p:spPr>
            <a:xfrm flipH="1" flipV="1">
              <a:off x="6111439" y="2708617"/>
              <a:ext cx="1288405" cy="1466755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79C8333-61ED-4EDB-8B54-94846E9F3589}"/>
                </a:ext>
              </a:extLst>
            </p:cNvPr>
            <p:cNvGrpSpPr/>
            <p:nvPr/>
          </p:nvGrpSpPr>
          <p:grpSpPr>
            <a:xfrm>
              <a:off x="5317154" y="3260972"/>
              <a:ext cx="2254637" cy="1382989"/>
              <a:chOff x="5317154" y="3260972"/>
              <a:chExt cx="2254637" cy="138298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FE38ABF-3280-439E-BAE8-A23B88314061}"/>
                  </a:ext>
                </a:extLst>
              </p:cNvPr>
              <p:cNvCxnSpPr/>
              <p:nvPr/>
            </p:nvCxnSpPr>
            <p:spPr>
              <a:xfrm>
                <a:off x="5895833" y="3260972"/>
                <a:ext cx="0" cy="914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82B39C9-C244-4BDF-A64B-719CF2200761}"/>
                  </a:ext>
                </a:extLst>
              </p:cNvPr>
              <p:cNvCxnSpPr/>
              <p:nvPr/>
            </p:nvCxnSpPr>
            <p:spPr>
              <a:xfrm>
                <a:off x="5895833" y="4178623"/>
                <a:ext cx="109728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0EAADD-157F-404C-9286-4B6897F5F6F0}"/>
                  </a:ext>
                </a:extLst>
              </p:cNvPr>
              <p:cNvSpPr txBox="1"/>
              <p:nvPr/>
            </p:nvSpPr>
            <p:spPr>
              <a:xfrm>
                <a:off x="6602537" y="3990706"/>
                <a:ext cx="306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FA5C0E-01A5-4467-9C7F-BEE05580A0F1}"/>
                  </a:ext>
                </a:extLst>
              </p:cNvPr>
              <p:cNvSpPr txBox="1"/>
              <p:nvPr/>
            </p:nvSpPr>
            <p:spPr>
              <a:xfrm>
                <a:off x="5317154" y="4274629"/>
                <a:ext cx="22546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current </a:t>
                </a:r>
                <a:r>
                  <a:rPr lang="en-US"/>
                  <a:t>&amp; </a:t>
                </a:r>
                <a:r>
                  <a:rPr lang="en-US" smtClean="0"/>
                  <a:t>piling </a:t>
                </a:r>
                <a:endParaRPr lang="en-US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3ACF4ED-09DB-491E-BD34-3165D3E10504}"/>
              </a:ext>
            </a:extLst>
          </p:cNvPr>
          <p:cNvSpPr txBox="1"/>
          <p:nvPr/>
        </p:nvSpPr>
        <p:spPr>
          <a:xfrm>
            <a:off x="842824" y="2982319"/>
            <a:ext cx="54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Crossover from </a:t>
            </a:r>
            <a:r>
              <a:rPr lang="en-US" dirty="0" smtClean="0"/>
              <a:t>bulk SC </a:t>
            </a:r>
            <a:r>
              <a:rPr lang="en-US" dirty="0"/>
              <a:t>behavior to Josephson behavior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7A841B-5850-49AE-B8BE-E903389557E7}"/>
              </a:ext>
            </a:extLst>
          </p:cNvPr>
          <p:cNvGrpSpPr/>
          <p:nvPr/>
        </p:nvGrpSpPr>
        <p:grpSpPr>
          <a:xfrm>
            <a:off x="3080660" y="3347981"/>
            <a:ext cx="859808" cy="1013018"/>
            <a:chOff x="3351912" y="4339347"/>
            <a:chExt cx="859808" cy="10130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3C65E8-6BFD-4BB5-A20E-326390C2F90C}"/>
                </a:ext>
              </a:extLst>
            </p:cNvPr>
            <p:cNvSpPr txBox="1"/>
            <p:nvPr/>
          </p:nvSpPr>
          <p:spPr>
            <a:xfrm>
              <a:off x="3351912" y="4706034"/>
              <a:ext cx="859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long </a:t>
              </a:r>
            </a:p>
            <a:p>
              <a:pPr algn="ctr"/>
              <a:r>
                <a:rPr lang="en-US" dirty="0"/>
                <a:t>wide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BA28877-5C5F-426F-A71B-55270BBDAB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8169" y="4339347"/>
              <a:ext cx="0" cy="3657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AAE72B-07D5-433B-87AE-043AD1BC171D}"/>
              </a:ext>
            </a:extLst>
          </p:cNvPr>
          <p:cNvGrpSpPr/>
          <p:nvPr/>
        </p:nvGrpSpPr>
        <p:grpSpPr>
          <a:xfrm>
            <a:off x="4232589" y="3343021"/>
            <a:ext cx="955344" cy="1013018"/>
            <a:chOff x="4620056" y="4339347"/>
            <a:chExt cx="955344" cy="101301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77B996-7D1D-4D36-9ECD-8F775C7D9960}"/>
                </a:ext>
              </a:extLst>
            </p:cNvPr>
            <p:cNvSpPr txBox="1"/>
            <p:nvPr/>
          </p:nvSpPr>
          <p:spPr>
            <a:xfrm>
              <a:off x="4620056" y="4706034"/>
              <a:ext cx="955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short</a:t>
              </a:r>
            </a:p>
            <a:p>
              <a:pPr algn="ctr"/>
              <a:r>
                <a:rPr lang="en-US" dirty="0"/>
                <a:t>narrow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A6A4FA3-E1E0-4C05-8B71-BC80DA60CEE6}"/>
                </a:ext>
              </a:extLst>
            </p:cNvPr>
            <p:cNvCxnSpPr>
              <a:stCxn id="21" idx="0"/>
            </p:cNvCxnSpPr>
            <p:nvPr/>
          </p:nvCxnSpPr>
          <p:spPr>
            <a:xfrm flipV="1">
              <a:off x="5097728" y="4339347"/>
              <a:ext cx="0" cy="3666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62D4402-D125-475D-9164-8DF016151ACF}"/>
              </a:ext>
            </a:extLst>
          </p:cNvPr>
          <p:cNvSpPr txBox="1"/>
          <p:nvPr/>
        </p:nvSpPr>
        <p:spPr>
          <a:xfrm>
            <a:off x="7992964" y="3351651"/>
            <a:ext cx="26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Modification of CPR 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04D835-5947-4235-80C3-BEB822ED2DC0}"/>
              </a:ext>
            </a:extLst>
          </p:cNvPr>
          <p:cNvGrpSpPr/>
          <p:nvPr/>
        </p:nvGrpSpPr>
        <p:grpSpPr>
          <a:xfrm>
            <a:off x="6896117" y="3835427"/>
            <a:ext cx="4655991" cy="2452130"/>
            <a:chOff x="1211933" y="6313454"/>
            <a:chExt cx="4308942" cy="26998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8249CA2-F3A1-4A0F-A3C6-683D2EE0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380" y="6976681"/>
              <a:ext cx="3214000" cy="2036594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D0E621E-EE4F-4C73-A2AD-9921E8C02ACC}"/>
                </a:ext>
              </a:extLst>
            </p:cNvPr>
            <p:cNvCxnSpPr/>
            <p:nvPr/>
          </p:nvCxnSpPr>
          <p:spPr>
            <a:xfrm flipV="1">
              <a:off x="1562381" y="6313454"/>
              <a:ext cx="0" cy="16459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008BAFC-73C7-4F11-A389-EADF5C517621}"/>
                </a:ext>
              </a:extLst>
            </p:cNvPr>
            <p:cNvCxnSpPr/>
            <p:nvPr/>
          </p:nvCxnSpPr>
          <p:spPr>
            <a:xfrm>
              <a:off x="1562381" y="7959374"/>
              <a:ext cx="33371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5EE86D7-2A17-487F-BF8A-B3A6CCFB77CB}"/>
                    </a:ext>
                  </a:extLst>
                </p:cNvPr>
                <p:cNvSpPr txBox="1"/>
                <p:nvPr/>
              </p:nvSpPr>
              <p:spPr>
                <a:xfrm>
                  <a:off x="1211933" y="6627372"/>
                  <a:ext cx="3504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5EE86D7-2A17-487F-BF8A-B3A6CCFB7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1933" y="6627372"/>
                  <a:ext cx="35044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9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3BA7ABF-AEC1-42DD-9C69-310E3FA651EF}"/>
                    </a:ext>
                  </a:extLst>
                </p:cNvPr>
                <p:cNvSpPr txBox="1"/>
                <p:nvPr/>
              </p:nvSpPr>
              <p:spPr>
                <a:xfrm>
                  <a:off x="5029777" y="7774708"/>
                  <a:ext cx="491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3BA7ABF-AEC1-42DD-9C69-310E3FA651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777" y="7774708"/>
                  <a:ext cx="491098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 30"/>
          <p:cNvSpPr/>
          <p:nvPr/>
        </p:nvSpPr>
        <p:spPr>
          <a:xfrm>
            <a:off x="531200" y="55484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&amp;quot"/>
              </a:rPr>
              <a:t>Superconducting weak links</a:t>
            </a:r>
          </a:p>
          <a:p>
            <a:r>
              <a:rPr lang="en-US" dirty="0">
                <a:solidFill>
                  <a:srgbClr val="555555"/>
                </a:solidFill>
                <a:latin typeface="&amp;quot"/>
              </a:rPr>
              <a:t>K. K. </a:t>
            </a:r>
            <a:r>
              <a:rPr lang="en-US" dirty="0" err="1">
                <a:solidFill>
                  <a:srgbClr val="555555"/>
                </a:solidFill>
                <a:latin typeface="&amp;quot"/>
              </a:rPr>
              <a:t>Likharev</a:t>
            </a:r>
            <a:endParaRPr lang="en-US" dirty="0">
              <a:solidFill>
                <a:srgbClr val="555555"/>
              </a:solidFill>
              <a:latin typeface="&amp;quot"/>
            </a:endParaRPr>
          </a:p>
          <a:p>
            <a:r>
              <a:rPr lang="en-US" dirty="0">
                <a:solidFill>
                  <a:srgbClr val="555555"/>
                </a:solidFill>
                <a:latin typeface="&amp;quot"/>
              </a:rPr>
              <a:t>Rev. Mod. Phys. </a:t>
            </a:r>
            <a:r>
              <a:rPr lang="en-US" b="1" dirty="0">
                <a:solidFill>
                  <a:srgbClr val="555555"/>
                </a:solidFill>
                <a:latin typeface="&amp;quot"/>
              </a:rPr>
              <a:t>51</a:t>
            </a:r>
            <a:r>
              <a:rPr lang="en-US" dirty="0">
                <a:solidFill>
                  <a:srgbClr val="555555"/>
                </a:solidFill>
                <a:latin typeface="&amp;quot"/>
              </a:rPr>
              <a:t>, 101 </a:t>
            </a:r>
            <a:r>
              <a:rPr lang="en-US" dirty="0" smtClean="0">
                <a:solidFill>
                  <a:srgbClr val="555555"/>
                </a:solidFill>
                <a:latin typeface="&amp;quot"/>
              </a:rPr>
              <a:t>(1979)</a:t>
            </a:r>
            <a:endParaRPr lang="en-US" b="0" i="0" u="none" strike="noStrike" dirty="0">
              <a:solidFill>
                <a:srgbClr val="555555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29339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069616-9908-4195-A393-29A9F0957296}"/>
                  </a:ext>
                </a:extLst>
              </p:cNvPr>
              <p:cNvSpPr txBox="1"/>
              <p:nvPr/>
            </p:nvSpPr>
            <p:spPr>
              <a:xfrm>
                <a:off x="5618917" y="3677522"/>
                <a:ext cx="5909481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𝑃𝑆𝐶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069616-9908-4195-A393-29A9F0957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17" y="3677522"/>
                <a:ext cx="5909481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1F3C70B-C191-487D-B7DF-DD6EA30BCD8F}"/>
              </a:ext>
            </a:extLst>
          </p:cNvPr>
          <p:cNvGrpSpPr/>
          <p:nvPr/>
        </p:nvGrpSpPr>
        <p:grpSpPr>
          <a:xfrm>
            <a:off x="1501127" y="4495601"/>
            <a:ext cx="3842142" cy="1913155"/>
            <a:chOff x="1199570" y="1674580"/>
            <a:chExt cx="3842142" cy="191315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380C7CE-DF3A-4B8F-9DAD-AA3CC664B32D}"/>
                </a:ext>
              </a:extLst>
            </p:cNvPr>
            <p:cNvCxnSpPr/>
            <p:nvPr/>
          </p:nvCxnSpPr>
          <p:spPr>
            <a:xfrm flipV="1">
              <a:off x="1707332" y="1674580"/>
              <a:ext cx="0" cy="17742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269DFA1-2EE6-4290-B821-16DBD1BED359}"/>
                </a:ext>
              </a:extLst>
            </p:cNvPr>
            <p:cNvCxnSpPr/>
            <p:nvPr/>
          </p:nvCxnSpPr>
          <p:spPr>
            <a:xfrm>
              <a:off x="1707332" y="3448789"/>
              <a:ext cx="29342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23D570D-03D9-4A49-9C53-ED74FAECC55F}"/>
                </a:ext>
              </a:extLst>
            </p:cNvPr>
            <p:cNvGrpSpPr/>
            <p:nvPr/>
          </p:nvGrpSpPr>
          <p:grpSpPr>
            <a:xfrm>
              <a:off x="1707330" y="2088107"/>
              <a:ext cx="2004857" cy="1360682"/>
              <a:chOff x="1828799" y="2088107"/>
              <a:chExt cx="1716546" cy="136068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9CC3EB8-0261-457E-8B29-0A790B8E1587}"/>
                  </a:ext>
                </a:extLst>
              </p:cNvPr>
              <p:cNvCxnSpPr/>
              <p:nvPr/>
            </p:nvCxnSpPr>
            <p:spPr>
              <a:xfrm flipV="1">
                <a:off x="1828799" y="3357349"/>
                <a:ext cx="491490" cy="914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68DF780-38D0-440A-A601-4BB285041B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20289" y="3179246"/>
                <a:ext cx="393192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C7B8B86-4EDA-4B84-9454-0393413DA6F1}"/>
                  </a:ext>
                </a:extLst>
              </p:cNvPr>
              <p:cNvCxnSpPr/>
              <p:nvPr/>
            </p:nvCxnSpPr>
            <p:spPr>
              <a:xfrm flipV="1">
                <a:off x="2713481" y="2961564"/>
                <a:ext cx="406396" cy="21768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A23EE0E-BA7A-49B7-80C0-1B98C642F8D7}"/>
                  </a:ext>
                </a:extLst>
              </p:cNvPr>
              <p:cNvCxnSpPr/>
              <p:nvPr/>
            </p:nvCxnSpPr>
            <p:spPr>
              <a:xfrm flipV="1">
                <a:off x="3119877" y="2579426"/>
                <a:ext cx="293426" cy="38213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F98F1A8-AF11-46CD-A2BD-94A5800ECE04}"/>
                  </a:ext>
                </a:extLst>
              </p:cNvPr>
              <p:cNvCxnSpPr/>
              <p:nvPr/>
            </p:nvCxnSpPr>
            <p:spPr>
              <a:xfrm flipV="1">
                <a:off x="3413303" y="2088107"/>
                <a:ext cx="132042" cy="49131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07B47D-A20D-4724-9254-67FF25C27A00}"/>
                </a:ext>
              </a:extLst>
            </p:cNvPr>
            <p:cNvSpPr txBox="1"/>
            <p:nvPr/>
          </p:nvSpPr>
          <p:spPr>
            <a:xfrm>
              <a:off x="1834066" y="3147856"/>
              <a:ext cx="342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F865CD-DD50-4309-A1EC-A312A77C4C01}"/>
                </a:ext>
              </a:extLst>
            </p:cNvPr>
            <p:cNvSpPr txBox="1"/>
            <p:nvPr/>
          </p:nvSpPr>
          <p:spPr>
            <a:xfrm>
              <a:off x="2322212" y="2961564"/>
              <a:ext cx="2729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E2B40F-4E90-4F69-BC5E-C2625F9FA0D4}"/>
                </a:ext>
              </a:extLst>
            </p:cNvPr>
            <p:cNvSpPr txBox="1"/>
            <p:nvPr/>
          </p:nvSpPr>
          <p:spPr>
            <a:xfrm>
              <a:off x="2778302" y="2800832"/>
              <a:ext cx="342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3B3CE1-D3FF-4FAB-81CB-0346166E6AFC}"/>
                </a:ext>
              </a:extLst>
            </p:cNvPr>
            <p:cNvSpPr txBox="1"/>
            <p:nvPr/>
          </p:nvSpPr>
          <p:spPr>
            <a:xfrm>
              <a:off x="3125107" y="2519015"/>
              <a:ext cx="342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F291CB-0044-40F3-8591-FDA0B3C398BF}"/>
                </a:ext>
              </a:extLst>
            </p:cNvPr>
            <p:cNvSpPr txBox="1"/>
            <p:nvPr/>
          </p:nvSpPr>
          <p:spPr>
            <a:xfrm>
              <a:off x="3384033" y="2170817"/>
              <a:ext cx="342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C50D590-A8DD-4DD7-89F2-E57AE2A01137}"/>
                </a:ext>
              </a:extLst>
            </p:cNvPr>
            <p:cNvCxnSpPr/>
            <p:nvPr/>
          </p:nvCxnSpPr>
          <p:spPr>
            <a:xfrm>
              <a:off x="2740603" y="3179246"/>
              <a:ext cx="64343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192357-73D2-4428-BE57-FACB36E140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9615" y="3179246"/>
              <a:ext cx="360989" cy="30777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5B1C5D-127C-4CA7-8FF1-9030822AD9D9}"/>
                </a:ext>
              </a:extLst>
            </p:cNvPr>
            <p:cNvCxnSpPr/>
            <p:nvPr/>
          </p:nvCxnSpPr>
          <p:spPr>
            <a:xfrm flipV="1">
              <a:off x="3215257" y="2800832"/>
              <a:ext cx="419820" cy="16073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40308-22BE-411C-8A93-E68B709BBF14}"/>
                </a:ext>
              </a:extLst>
            </p:cNvPr>
            <p:cNvCxnSpPr/>
            <p:nvPr/>
          </p:nvCxnSpPr>
          <p:spPr>
            <a:xfrm flipV="1">
              <a:off x="3555388" y="2170817"/>
              <a:ext cx="330812" cy="40860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2EE499-92CB-4970-AD32-3DDBE0DBF51D}"/>
                </a:ext>
              </a:extLst>
            </p:cNvPr>
            <p:cNvSpPr txBox="1"/>
            <p:nvPr/>
          </p:nvSpPr>
          <p:spPr>
            <a:xfrm>
              <a:off x="1199570" y="1918826"/>
              <a:ext cx="280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8A3EE9-40CC-4889-9579-B08AF6BE0DA2}"/>
                </a:ext>
              </a:extLst>
            </p:cNvPr>
            <p:cNvSpPr txBox="1"/>
            <p:nvPr/>
          </p:nvSpPr>
          <p:spPr>
            <a:xfrm>
              <a:off x="4699002" y="3218403"/>
              <a:ext cx="342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3F61A7D-7294-4A50-A3DA-4CAFDE1768CA}"/>
              </a:ext>
            </a:extLst>
          </p:cNvPr>
          <p:cNvSpPr txBox="1"/>
          <p:nvPr/>
        </p:nvSpPr>
        <p:spPr>
          <a:xfrm>
            <a:off x="5705000" y="4739847"/>
            <a:ext cx="615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discrete PSC’s – spread </a:t>
            </a:r>
            <a:r>
              <a:rPr lang="en-US" dirty="0" smtClean="0"/>
              <a:t>out evenly in </a:t>
            </a:r>
            <a:r>
              <a:rPr lang="en-US" dirty="0"/>
              <a:t>principle but </a:t>
            </a:r>
            <a:r>
              <a:rPr lang="en-US" dirty="0" smtClean="0"/>
              <a:t>pinned by defects in real samples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A54B3D-492C-47A8-86AE-8D5DA2171F8B}"/>
                  </a:ext>
                </a:extLst>
              </p:cNvPr>
              <p:cNvSpPr txBox="1"/>
              <p:nvPr/>
            </p:nvSpPr>
            <p:spPr>
              <a:xfrm>
                <a:off x="716964" y="196776"/>
                <a:ext cx="610481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Phase slip </a:t>
                </a:r>
                <a:r>
                  <a:rPr lang="en-US" u="sng" dirty="0" smtClean="0"/>
                  <a:t>centers</a:t>
                </a:r>
                <a:r>
                  <a:rPr lang="en-US" dirty="0" smtClean="0"/>
                  <a:t>: </a:t>
                </a:r>
              </a:p>
              <a:p>
                <a:endParaRPr lang="en-US" dirty="0"/>
              </a:p>
              <a:p>
                <a:r>
                  <a:rPr lang="en-US" dirty="0" smtClean="0"/>
                  <a:t>How </a:t>
                </a:r>
                <a:r>
                  <a:rPr lang="en-US" dirty="0"/>
                  <a:t>does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bridge go normal?</a:t>
                </a:r>
              </a:p>
              <a:p>
                <a:r>
                  <a:rPr lang="en-US" dirty="0"/>
                  <a:t>					</a:t>
                </a:r>
              </a:p>
              <a:p>
                <a:r>
                  <a:rPr lang="en-US" dirty="0" smtClean="0"/>
                  <a:t>Generates local “Phase </a:t>
                </a:r>
                <a:r>
                  <a:rPr lang="en-US" dirty="0"/>
                  <a:t>slip </a:t>
                </a:r>
                <a:r>
                  <a:rPr lang="en-US" dirty="0" smtClean="0"/>
                  <a:t>center” --- like 1D vortex 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A54B3D-492C-47A8-86AE-8D5DA2171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4" y="196776"/>
                <a:ext cx="6104819" cy="1477328"/>
              </a:xfrm>
              <a:prstGeom prst="rect">
                <a:avLst/>
              </a:prstGeom>
              <a:blipFill>
                <a:blip r:embed="rId3"/>
                <a:stretch>
                  <a:fillRect l="-899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284E050-308B-4D44-B42E-09CA1EEB93BE}"/>
              </a:ext>
            </a:extLst>
          </p:cNvPr>
          <p:cNvGrpSpPr/>
          <p:nvPr/>
        </p:nvGrpSpPr>
        <p:grpSpPr>
          <a:xfrm>
            <a:off x="1875621" y="2190962"/>
            <a:ext cx="2103120" cy="405700"/>
            <a:chOff x="1438057" y="8692667"/>
            <a:chExt cx="2103120" cy="4057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4461A17-120F-4811-A9AC-343B1AFBAACA}"/>
                </a:ext>
              </a:extLst>
            </p:cNvPr>
            <p:cNvCxnSpPr/>
            <p:nvPr/>
          </p:nvCxnSpPr>
          <p:spPr>
            <a:xfrm>
              <a:off x="1438057" y="8692667"/>
              <a:ext cx="210312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0D0FB8A-0B1C-4678-9305-042F4640B060}"/>
                </a:ext>
              </a:extLst>
            </p:cNvPr>
            <p:cNvCxnSpPr/>
            <p:nvPr/>
          </p:nvCxnSpPr>
          <p:spPr>
            <a:xfrm>
              <a:off x="1438057" y="9098367"/>
              <a:ext cx="210312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0B8A26D-6489-4970-8550-43F1695D8620}"/>
                </a:ext>
              </a:extLst>
            </p:cNvPr>
            <p:cNvSpPr/>
            <p:nvPr/>
          </p:nvSpPr>
          <p:spPr>
            <a:xfrm>
              <a:off x="2338276" y="8701648"/>
              <a:ext cx="240681" cy="396719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67CD3C1-0269-4609-99DB-793FBCA7AF84}"/>
              </a:ext>
            </a:extLst>
          </p:cNvPr>
          <p:cNvSpPr txBox="1"/>
          <p:nvPr/>
        </p:nvSpPr>
        <p:spPr>
          <a:xfrm>
            <a:off x="1695043" y="2736606"/>
            <a:ext cx="301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Non-equilibrium region nucleates when </a:t>
            </a:r>
            <a:r>
              <a:rPr lang="en-US" dirty="0" err="1" smtClean="0"/>
              <a:t>Ic</a:t>
            </a:r>
            <a:r>
              <a:rPr lang="en-US" dirty="0" smtClean="0"/>
              <a:t> exceeded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161980" y="1134080"/>
            <a:ext cx="4109674" cy="2336779"/>
            <a:chOff x="4885964" y="1010642"/>
            <a:chExt cx="4109674" cy="233677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6B0F0B7-AEEC-4EB1-AB82-C3BF2CC53642}"/>
                </a:ext>
              </a:extLst>
            </p:cNvPr>
            <p:cNvGrpSpPr/>
            <p:nvPr/>
          </p:nvGrpSpPr>
          <p:grpSpPr>
            <a:xfrm>
              <a:off x="4885964" y="1010642"/>
              <a:ext cx="4109674" cy="2336779"/>
              <a:chOff x="2961646" y="7505999"/>
              <a:chExt cx="4109674" cy="233677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634FA245-3149-426F-A2C2-D73BDDDDA430}"/>
                  </a:ext>
                </a:extLst>
              </p:cNvPr>
              <p:cNvGrpSpPr/>
              <p:nvPr/>
            </p:nvGrpSpPr>
            <p:grpSpPr>
              <a:xfrm>
                <a:off x="2961646" y="7505999"/>
                <a:ext cx="4109674" cy="1870013"/>
                <a:chOff x="2961646" y="7505999"/>
                <a:chExt cx="4109674" cy="1870013"/>
              </a:xfrm>
            </p:grpSpPr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E8F80EF4-3E55-448B-AA93-EB0887F3AC18}"/>
                    </a:ext>
                  </a:extLst>
                </p:cNvPr>
                <p:cNvCxnSpPr/>
                <p:nvPr/>
              </p:nvCxnSpPr>
              <p:spPr>
                <a:xfrm>
                  <a:off x="4142927" y="9348716"/>
                  <a:ext cx="287717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Arc 32">
                  <a:extLst>
                    <a:ext uri="{FF2B5EF4-FFF2-40B4-BE49-F238E27FC236}">
                      <a16:creationId xmlns:a16="http://schemas.microsoft.com/office/drawing/2014/main" id="{EAE18066-5892-4F77-816A-EECB95B6CCF3}"/>
                    </a:ext>
                  </a:extLst>
                </p:cNvPr>
                <p:cNvSpPr/>
                <p:nvPr/>
              </p:nvSpPr>
              <p:spPr>
                <a:xfrm flipV="1">
                  <a:off x="2961646" y="7505999"/>
                  <a:ext cx="2434653" cy="1842717"/>
                </a:xfrm>
                <a:prstGeom prst="arc">
                  <a:avLst>
                    <a:gd name="adj1" fmla="val 16200000"/>
                    <a:gd name="adj2" fmla="val 20723559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Arc 33">
                  <a:extLst>
                    <a:ext uri="{FF2B5EF4-FFF2-40B4-BE49-F238E27FC236}">
                      <a16:creationId xmlns:a16="http://schemas.microsoft.com/office/drawing/2014/main" id="{E6C2526B-5A53-4911-8BF6-099FE5550730}"/>
                    </a:ext>
                  </a:extLst>
                </p:cNvPr>
                <p:cNvSpPr/>
                <p:nvPr/>
              </p:nvSpPr>
              <p:spPr>
                <a:xfrm flipH="1" flipV="1">
                  <a:off x="5303967" y="7993966"/>
                  <a:ext cx="1767353" cy="1337281"/>
                </a:xfrm>
                <a:prstGeom prst="arc">
                  <a:avLst>
                    <a:gd name="adj1" fmla="val 16200000"/>
                    <a:gd name="adj2" fmla="val 21460470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: Shape 56">
                  <a:extLst>
                    <a:ext uri="{FF2B5EF4-FFF2-40B4-BE49-F238E27FC236}">
                      <a16:creationId xmlns:a16="http://schemas.microsoft.com/office/drawing/2014/main" id="{611A24E4-2943-469A-BE09-FFB5D60CFC3C}"/>
                    </a:ext>
                  </a:extLst>
                </p:cNvPr>
                <p:cNvSpPr/>
                <p:nvPr/>
              </p:nvSpPr>
              <p:spPr>
                <a:xfrm>
                  <a:off x="4080681" y="8687623"/>
                  <a:ext cx="1228298" cy="688389"/>
                </a:xfrm>
                <a:custGeom>
                  <a:avLst/>
                  <a:gdLst>
                    <a:gd name="connsiteX0" fmla="*/ 0 w 1228298"/>
                    <a:gd name="connsiteY0" fmla="*/ 33296 h 688389"/>
                    <a:gd name="connsiteX1" fmla="*/ 928047 w 1228298"/>
                    <a:gd name="connsiteY1" fmla="*/ 74240 h 688389"/>
                    <a:gd name="connsiteX2" fmla="*/ 1228298 w 1228298"/>
                    <a:gd name="connsiteY2" fmla="*/ 688389 h 688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8298" h="688389">
                      <a:moveTo>
                        <a:pt x="0" y="33296"/>
                      </a:moveTo>
                      <a:cubicBezTo>
                        <a:pt x="361665" y="-823"/>
                        <a:pt x="723331" y="-34942"/>
                        <a:pt x="928047" y="74240"/>
                      </a:cubicBezTo>
                      <a:cubicBezTo>
                        <a:pt x="1132763" y="183422"/>
                        <a:pt x="1180530" y="435905"/>
                        <a:pt x="1228298" y="688389"/>
                      </a:cubicBezTo>
                    </a:path>
                  </a:pathLst>
                </a:cu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59">
                  <a:extLst>
                    <a:ext uri="{FF2B5EF4-FFF2-40B4-BE49-F238E27FC236}">
                      <a16:creationId xmlns:a16="http://schemas.microsoft.com/office/drawing/2014/main" id="{855870C5-BC1A-4AC8-B047-909E18316AB9}"/>
                    </a:ext>
                  </a:extLst>
                </p:cNvPr>
                <p:cNvSpPr/>
                <p:nvPr/>
              </p:nvSpPr>
              <p:spPr>
                <a:xfrm>
                  <a:off x="5303966" y="8693100"/>
                  <a:ext cx="1124048" cy="682912"/>
                </a:xfrm>
                <a:custGeom>
                  <a:avLst/>
                  <a:gdLst>
                    <a:gd name="connsiteX0" fmla="*/ 859809 w 859809"/>
                    <a:gd name="connsiteY0" fmla="*/ 41467 h 682912"/>
                    <a:gd name="connsiteX1" fmla="*/ 204716 w 859809"/>
                    <a:gd name="connsiteY1" fmla="*/ 68763 h 682912"/>
                    <a:gd name="connsiteX2" fmla="*/ 0 w 859809"/>
                    <a:gd name="connsiteY2" fmla="*/ 682912 h 682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9809" h="682912">
                      <a:moveTo>
                        <a:pt x="859809" y="41467"/>
                      </a:moveTo>
                      <a:cubicBezTo>
                        <a:pt x="603913" y="1661"/>
                        <a:pt x="348017" y="-38144"/>
                        <a:pt x="204716" y="68763"/>
                      </a:cubicBezTo>
                      <a:cubicBezTo>
                        <a:pt x="61415" y="175670"/>
                        <a:pt x="30707" y="429291"/>
                        <a:pt x="0" y="682912"/>
                      </a:cubicBezTo>
                    </a:path>
                  </a:pathLst>
                </a:cu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311661D-F89E-4978-AFF3-47EA6C7183F7}"/>
                      </a:ext>
                    </a:extLst>
                  </p:cNvPr>
                  <p:cNvSpPr txBox="1"/>
                  <p:nvPr/>
                </p:nvSpPr>
                <p:spPr>
                  <a:xfrm>
                    <a:off x="5491296" y="9202795"/>
                    <a:ext cx="590936" cy="6399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I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311661D-F89E-4978-AFF3-47EA6C7183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1296" y="9202795"/>
                    <a:ext cx="590936" cy="63998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4762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8560970" y="1931949"/>
                  <a:ext cx="3754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0970" y="1931949"/>
                  <a:ext cx="37542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6940801" y="1597270"/>
                  <a:ext cx="4910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0801" y="1597270"/>
                  <a:ext cx="49109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250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ectangle 39"/>
          <p:cNvSpPr/>
          <p:nvPr/>
        </p:nvSpPr>
        <p:spPr>
          <a:xfrm>
            <a:off x="9231905" y="2346689"/>
            <a:ext cx="3264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Charge imbalance --- excess of charge in the </a:t>
            </a:r>
            <a:r>
              <a:rPr lang="en-US" dirty="0" err="1" smtClean="0"/>
              <a:t>qp</a:t>
            </a:r>
            <a:r>
              <a:rPr lang="en-US" dirty="0" smtClean="0"/>
              <a:t> distribution 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39027" y="2442941"/>
            <a:ext cx="5779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89381" y="2230979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F61A7D-7294-4A50-A3DA-4CAFDE1768CA}"/>
              </a:ext>
            </a:extLst>
          </p:cNvPr>
          <p:cNvSpPr txBox="1"/>
          <p:nvPr/>
        </p:nvSpPr>
        <p:spPr>
          <a:xfrm>
            <a:off x="6360930" y="5692490"/>
            <a:ext cx="5298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Quantum phase slips?  --- still debated whether PSC can be generated by macroscopic quantum tunneling</a:t>
            </a:r>
          </a:p>
          <a:p>
            <a:r>
              <a:rPr lang="en-US" dirty="0" smtClean="0"/>
              <a:t>(Alexey Bezryadin has studied this)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378EA-AF11-4589-B210-B65259F10E4F}"/>
              </a:ext>
            </a:extLst>
          </p:cNvPr>
          <p:cNvSpPr txBox="1"/>
          <p:nvPr/>
        </p:nvSpPr>
        <p:spPr>
          <a:xfrm>
            <a:off x="991455" y="413819"/>
            <a:ext cx="542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Point </a:t>
            </a:r>
            <a:r>
              <a:rPr lang="en-US" u="sng" dirty="0" smtClean="0"/>
              <a:t>contact Josephson junctions</a:t>
            </a:r>
            <a:endParaRPr lang="en-US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0BCD6-1883-466D-A4AD-D0AFF595E481}"/>
              </a:ext>
            </a:extLst>
          </p:cNvPr>
          <p:cNvSpPr txBox="1"/>
          <p:nvPr/>
        </p:nvSpPr>
        <p:spPr>
          <a:xfrm>
            <a:off x="4712661" y="1362965"/>
            <a:ext cx="2410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SIS?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SNS?</a:t>
            </a:r>
          </a:p>
          <a:p>
            <a:endParaRPr lang="en-US" dirty="0"/>
          </a:p>
          <a:p>
            <a:r>
              <a:rPr lang="en-US" dirty="0" err="1" smtClean="0"/>
              <a:t>microbridge</a:t>
            </a:r>
            <a:r>
              <a:rPr lang="en-US" dirty="0"/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8289" y="1357405"/>
            <a:ext cx="802702" cy="1635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400000">
            <a:off x="1596324" y="1451326"/>
            <a:ext cx="1323322" cy="13006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29370" y="4175772"/>
            <a:ext cx="7391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Common technique:   “break junctions” --- break a wire and them re-contact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84420" y="4697968"/>
            <a:ext cx="575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Useful to make clean contacts in </a:t>
            </a:r>
            <a:r>
              <a:rPr lang="en-US" dirty="0" err="1" smtClean="0"/>
              <a:t>exotoc</a:t>
            </a:r>
            <a:r>
              <a:rPr lang="en-US" dirty="0" smtClean="0"/>
              <a:t> materials, e.g. HTSC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32"/>
          <p:cNvSpPr txBox="1">
            <a:spLocks noChangeArrowheads="1"/>
          </p:cNvSpPr>
          <p:nvPr/>
        </p:nvSpPr>
        <p:spPr bwMode="auto">
          <a:xfrm>
            <a:off x="555625" y="3581400"/>
            <a:ext cx="212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800080"/>
                </a:solidFill>
                <a:latin typeface="Comic Sans MS" panose="030F0702030302020204" pitchFamily="66" charset="0"/>
              </a:rPr>
              <a:t>Order parameter oscillations</a:t>
            </a:r>
          </a:p>
        </p:txBody>
      </p:sp>
      <p:sp>
        <p:nvSpPr>
          <p:cNvPr id="61443" name="Rectangle 37"/>
          <p:cNvSpPr>
            <a:spLocks noChangeArrowheads="1"/>
          </p:cNvSpPr>
          <p:nvPr/>
        </p:nvSpPr>
        <p:spPr bwMode="auto">
          <a:xfrm>
            <a:off x="10058400" y="2028825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4148" name="Text Box 43"/>
          <p:cNvSpPr txBox="1">
            <a:spLocks noChangeArrowheads="1"/>
          </p:cNvSpPr>
          <p:nvPr/>
        </p:nvSpPr>
        <p:spPr bwMode="auto">
          <a:xfrm>
            <a:off x="2681288" y="3656013"/>
            <a:ext cx="1365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800080"/>
                </a:solidFill>
                <a:latin typeface="Comic Sans MS" panose="030F0702030302020204" pitchFamily="66" charset="0"/>
              </a:rPr>
              <a:t>Proximity decay</a:t>
            </a:r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935038" y="2822575"/>
          <a:ext cx="27447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1752600" imgH="711200" progId="Equation.3">
                  <p:embed/>
                </p:oleObj>
              </mc:Choice>
              <mc:Fallback>
                <p:oleObj name="Equation" r:id="rId3" imgW="1752600" imgH="711200" progId="Equation.3">
                  <p:embed/>
                  <p:pic>
                    <p:nvPicPr>
                      <p:cNvPr id="134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822575"/>
                        <a:ext cx="2744787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0" name="Text Box 68"/>
          <p:cNvSpPr txBox="1">
            <a:spLocks noChangeArrowheads="1"/>
          </p:cNvSpPr>
          <p:nvPr/>
        </p:nvSpPr>
        <p:spPr bwMode="auto">
          <a:xfrm>
            <a:off x="1997075" y="88900"/>
            <a:ext cx="830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Superconductor-Ferromagnet-Superconductor Junctions</a:t>
            </a:r>
          </a:p>
        </p:txBody>
      </p:sp>
      <p:sp>
        <p:nvSpPr>
          <p:cNvPr id="134151" name="Rectangle 2"/>
          <p:cNvSpPr>
            <a:spLocks noChangeArrowheads="1"/>
          </p:cNvSpPr>
          <p:nvPr/>
        </p:nvSpPr>
        <p:spPr bwMode="auto">
          <a:xfrm>
            <a:off x="1922463" y="544513"/>
            <a:ext cx="8878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6600"/>
                </a:solidFill>
                <a:latin typeface="Comic Sans MS" panose="030F0702030302020204" pitchFamily="66" charset="0"/>
              </a:rPr>
              <a:t>SC order parameter decays AND oscillates due to magnetism --- FFLO state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pic>
        <p:nvPicPr>
          <p:cNvPr id="13415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076325"/>
            <a:ext cx="317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9" name="Group 68"/>
          <p:cNvGrpSpPr>
            <a:grpSpLocks/>
          </p:cNvGrpSpPr>
          <p:nvPr/>
        </p:nvGrpSpPr>
        <p:grpSpPr bwMode="auto">
          <a:xfrm>
            <a:off x="5426075" y="3379788"/>
            <a:ext cx="4573588" cy="3124200"/>
            <a:chOff x="3602038" y="3950326"/>
            <a:chExt cx="4573587" cy="2907674"/>
          </a:xfrm>
        </p:grpSpPr>
        <p:sp>
          <p:nvSpPr>
            <p:cNvPr id="134159" name="Rectangle 42"/>
            <p:cNvSpPr>
              <a:spLocks noChangeArrowheads="1"/>
            </p:cNvSpPr>
            <p:nvPr/>
          </p:nvSpPr>
          <p:spPr bwMode="auto">
            <a:xfrm>
              <a:off x="4483100" y="3963988"/>
              <a:ext cx="1500188" cy="22098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4160" name="Rectangle 43"/>
            <p:cNvSpPr>
              <a:spLocks noChangeArrowheads="1"/>
            </p:cNvSpPr>
            <p:nvPr/>
          </p:nvSpPr>
          <p:spPr bwMode="auto">
            <a:xfrm>
              <a:off x="5727700" y="3963988"/>
              <a:ext cx="1958975" cy="2209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4161" name="Text Box 44"/>
            <p:cNvSpPr txBox="1">
              <a:spLocks noChangeArrowheads="1"/>
            </p:cNvSpPr>
            <p:nvPr/>
          </p:nvSpPr>
          <p:spPr bwMode="auto">
            <a:xfrm>
              <a:off x="5276850" y="4030663"/>
              <a:ext cx="379413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33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0</a:t>
              </a:r>
              <a:endParaRPr lang="en-US" altLang="en-US" sz="200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2" name="Rectangle 45"/>
            <p:cNvSpPr>
              <a:spLocks noChangeArrowheads="1"/>
            </p:cNvSpPr>
            <p:nvPr/>
          </p:nvSpPr>
          <p:spPr bwMode="auto">
            <a:xfrm>
              <a:off x="6985000" y="3963988"/>
              <a:ext cx="701675" cy="22098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4163" name="Text Box 48"/>
            <p:cNvSpPr txBox="1">
              <a:spLocks noChangeArrowheads="1"/>
            </p:cNvSpPr>
            <p:nvPr/>
          </p:nvSpPr>
          <p:spPr bwMode="auto">
            <a:xfrm>
              <a:off x="6515100" y="3951288"/>
              <a:ext cx="1395413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p</a:t>
              </a:r>
              <a:endParaRPr lang="en-US" altLang="en-US" sz="240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4" name="Text Box 49"/>
            <p:cNvSpPr txBox="1">
              <a:spLocks noChangeArrowheads="1"/>
            </p:cNvSpPr>
            <p:nvPr/>
          </p:nvSpPr>
          <p:spPr bwMode="auto">
            <a:xfrm>
              <a:off x="7091363" y="4033838"/>
              <a:ext cx="1081087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33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0</a:t>
              </a:r>
              <a:endParaRPr lang="en-US" altLang="en-US" sz="200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65" name="Rectangle 72"/>
            <p:cNvSpPr>
              <a:spLocks noChangeArrowheads="1"/>
            </p:cNvSpPr>
            <p:nvPr/>
          </p:nvSpPr>
          <p:spPr bwMode="auto">
            <a:xfrm>
              <a:off x="5727700" y="3965575"/>
              <a:ext cx="1249363" cy="221615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34166" name="Picture 46" descr="Image 1 in group meeting trombone april 03 copy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39" b="-6839"/>
            <a:stretch>
              <a:fillRect/>
            </a:stretch>
          </p:blipFill>
          <p:spPr bwMode="auto">
            <a:xfrm>
              <a:off x="3602038" y="3950326"/>
              <a:ext cx="4573587" cy="290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67" name="Line 74"/>
            <p:cNvSpPr>
              <a:spLocks noChangeShapeType="1"/>
            </p:cNvSpPr>
            <p:nvPr/>
          </p:nvSpPr>
          <p:spPr bwMode="auto">
            <a:xfrm>
              <a:off x="4489450" y="5624513"/>
              <a:ext cx="315595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8" name="Rectangle 75"/>
            <p:cNvSpPr>
              <a:spLocks noChangeArrowheads="1"/>
            </p:cNvSpPr>
            <p:nvPr/>
          </p:nvSpPr>
          <p:spPr bwMode="auto">
            <a:xfrm>
              <a:off x="6064250" y="4013200"/>
              <a:ext cx="266700" cy="217488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4169" name="Text Box 76"/>
            <p:cNvSpPr txBox="1">
              <a:spLocks noChangeArrowheads="1"/>
            </p:cNvSpPr>
            <p:nvPr/>
          </p:nvSpPr>
          <p:spPr bwMode="auto">
            <a:xfrm>
              <a:off x="6162675" y="4011613"/>
              <a:ext cx="4572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3300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</a:t>
              </a:r>
              <a:endParaRPr lang="en-US" altLang="en-US" sz="2000">
                <a:solidFill>
                  <a:srgbClr val="FF33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34170" name="Line 77"/>
            <p:cNvSpPr>
              <a:spLocks noChangeShapeType="1"/>
            </p:cNvSpPr>
            <p:nvPr/>
          </p:nvSpPr>
          <p:spPr bwMode="auto">
            <a:xfrm>
              <a:off x="4497388" y="3988840"/>
              <a:ext cx="3138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50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152525"/>
            <a:ext cx="670242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ext Box 78"/>
          <p:cNvSpPr txBox="1">
            <a:spLocks noChangeArrowheads="1"/>
          </p:cNvSpPr>
          <p:nvPr/>
        </p:nvSpPr>
        <p:spPr bwMode="auto">
          <a:xfrm>
            <a:off x="5640388" y="2593975"/>
            <a:ext cx="91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 ~ nd</a:t>
            </a:r>
          </a:p>
        </p:txBody>
      </p:sp>
      <p:sp>
        <p:nvSpPr>
          <p:cNvPr id="61452" name="Text Box 79"/>
          <p:cNvSpPr txBox="1">
            <a:spLocks noChangeArrowheads="1"/>
          </p:cNvSpPr>
          <p:nvPr/>
        </p:nvSpPr>
        <p:spPr bwMode="auto">
          <a:xfrm>
            <a:off x="8904288" y="2670175"/>
            <a:ext cx="1462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 ~ (n+½) d</a:t>
            </a:r>
          </a:p>
        </p:txBody>
      </p:sp>
      <p:graphicFrame>
        <p:nvGraphicFramePr>
          <p:cNvPr id="61453" name="Object 37"/>
          <p:cNvGraphicFramePr>
            <a:graphicFrameLocks noChangeAspect="1"/>
          </p:cNvGraphicFramePr>
          <p:nvPr/>
        </p:nvGraphicFramePr>
        <p:xfrm>
          <a:off x="960438" y="4581525"/>
          <a:ext cx="32067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8" imgW="1866900" imgH="508000" progId="Equation.3">
                  <p:embed/>
                </p:oleObj>
              </mc:Choice>
              <mc:Fallback>
                <p:oleObj name="Equation" r:id="rId8" imgW="1866900" imgH="508000" progId="Equation.3">
                  <p:embed/>
                  <p:pic>
                    <p:nvPicPr>
                      <p:cNvPr id="6145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581525"/>
                        <a:ext cx="320675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4" name="TextBox 8"/>
          <p:cNvSpPr txBox="1">
            <a:spLocks noChangeArrowheads="1"/>
          </p:cNvSpPr>
          <p:nvPr/>
        </p:nvSpPr>
        <p:spPr bwMode="auto">
          <a:xfrm>
            <a:off x="858838" y="5545138"/>
            <a:ext cx="3946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Can move across the 0-</a:t>
            </a:r>
            <a:r>
              <a:rPr lang="en-US" altLang="en-US" sz="1800">
                <a:latin typeface="Comic Sans MS" panose="030F0702030302020204" pitchFamily="66" charset="0"/>
                <a:sym typeface="Symbol" panose="05050102010706020507" pitchFamily="18" charset="2"/>
              </a:rPr>
              <a:t> transition by changing the barrier thickness or the temperature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51" grpId="0"/>
      <p:bldP spid="61452" grpId="0"/>
      <p:bldP spid="614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6263" y="134938"/>
            <a:ext cx="3005137" cy="466725"/>
          </a:xfrm>
        </p:spPr>
        <p:txBody>
          <a:bodyPr/>
          <a:lstStyle/>
          <a:p>
            <a:pPr eaLnBrk="1" hangingPunct="1"/>
            <a:r>
              <a:rPr lang="en-US" altLang="en-US" sz="2000" b="1" smtClean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-Josephson junction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1905000" y="838200"/>
            <a:ext cx="2439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0-junction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minimum energy at 0 </a:t>
            </a:r>
          </a:p>
        </p:txBody>
      </p:sp>
      <p:grpSp>
        <p:nvGrpSpPr>
          <p:cNvPr id="135172" name="Group 4"/>
          <p:cNvGrpSpPr>
            <a:grpSpLocks/>
          </p:cNvGrpSpPr>
          <p:nvPr/>
        </p:nvGrpSpPr>
        <p:grpSpPr bwMode="auto">
          <a:xfrm>
            <a:off x="2270125" y="1447800"/>
            <a:ext cx="1725613" cy="1558925"/>
            <a:chOff x="512" y="1405"/>
            <a:chExt cx="1086" cy="982"/>
          </a:xfrm>
        </p:grpSpPr>
        <p:sp>
          <p:nvSpPr>
            <p:cNvPr id="135249" name="Freeform 5"/>
            <p:cNvSpPr>
              <a:spLocks/>
            </p:cNvSpPr>
            <p:nvPr/>
          </p:nvSpPr>
          <p:spPr bwMode="auto">
            <a:xfrm>
              <a:off x="512" y="1687"/>
              <a:ext cx="894" cy="636"/>
            </a:xfrm>
            <a:custGeom>
              <a:avLst/>
              <a:gdLst>
                <a:gd name="T0" fmla="*/ 0 w 2683"/>
                <a:gd name="T1" fmla="*/ 0 h 1907"/>
                <a:gd name="T2" fmla="*/ 0 w 2683"/>
                <a:gd name="T3" fmla="*/ 0 h 1907"/>
                <a:gd name="T4" fmla="*/ 0 w 2683"/>
                <a:gd name="T5" fmla="*/ 0 h 1907"/>
                <a:gd name="T6" fmla="*/ 0 w 2683"/>
                <a:gd name="T7" fmla="*/ 0 h 1907"/>
                <a:gd name="T8" fmla="*/ 0 w 2683"/>
                <a:gd name="T9" fmla="*/ 0 h 1907"/>
                <a:gd name="T10" fmla="*/ 0 w 2683"/>
                <a:gd name="T11" fmla="*/ 0 h 1907"/>
                <a:gd name="T12" fmla="*/ 0 w 2683"/>
                <a:gd name="T13" fmla="*/ 0 h 1907"/>
                <a:gd name="T14" fmla="*/ 0 w 2683"/>
                <a:gd name="T15" fmla="*/ 0 h 1907"/>
                <a:gd name="T16" fmla="*/ 0 w 2683"/>
                <a:gd name="T17" fmla="*/ 0 h 1907"/>
                <a:gd name="T18" fmla="*/ 0 w 2683"/>
                <a:gd name="T19" fmla="*/ 0 h 1907"/>
                <a:gd name="T20" fmla="*/ 0 w 2683"/>
                <a:gd name="T21" fmla="*/ 0 h 1907"/>
                <a:gd name="T22" fmla="*/ 0 w 2683"/>
                <a:gd name="T23" fmla="*/ 0 h 1907"/>
                <a:gd name="T24" fmla="*/ 0 w 2683"/>
                <a:gd name="T25" fmla="*/ 0 h 1907"/>
                <a:gd name="T26" fmla="*/ 0 w 2683"/>
                <a:gd name="T27" fmla="*/ 0 h 1907"/>
                <a:gd name="T28" fmla="*/ 0 w 2683"/>
                <a:gd name="T29" fmla="*/ 0 h 1907"/>
                <a:gd name="T30" fmla="*/ 0 w 2683"/>
                <a:gd name="T31" fmla="*/ 0 h 1907"/>
                <a:gd name="T32" fmla="*/ 0 w 2683"/>
                <a:gd name="T33" fmla="*/ 0 h 1907"/>
                <a:gd name="T34" fmla="*/ 0 w 2683"/>
                <a:gd name="T35" fmla="*/ 0 h 1907"/>
                <a:gd name="T36" fmla="*/ 0 w 2683"/>
                <a:gd name="T37" fmla="*/ 0 h 1907"/>
                <a:gd name="T38" fmla="*/ 0 w 2683"/>
                <a:gd name="T39" fmla="*/ 0 h 1907"/>
                <a:gd name="T40" fmla="*/ 0 w 2683"/>
                <a:gd name="T41" fmla="*/ 0 h 1907"/>
                <a:gd name="T42" fmla="*/ 0 w 2683"/>
                <a:gd name="T43" fmla="*/ 0 h 1907"/>
                <a:gd name="T44" fmla="*/ 0 w 2683"/>
                <a:gd name="T45" fmla="*/ 0 h 1907"/>
                <a:gd name="T46" fmla="*/ 0 w 2683"/>
                <a:gd name="T47" fmla="*/ 0 h 1907"/>
                <a:gd name="T48" fmla="*/ 0 w 2683"/>
                <a:gd name="T49" fmla="*/ 0 h 1907"/>
                <a:gd name="T50" fmla="*/ 0 w 2683"/>
                <a:gd name="T51" fmla="*/ 0 h 1907"/>
                <a:gd name="T52" fmla="*/ 0 w 2683"/>
                <a:gd name="T53" fmla="*/ 0 h 1907"/>
                <a:gd name="T54" fmla="*/ 0 w 2683"/>
                <a:gd name="T55" fmla="*/ 0 h 1907"/>
                <a:gd name="T56" fmla="*/ 0 w 2683"/>
                <a:gd name="T57" fmla="*/ 0 h 1907"/>
                <a:gd name="T58" fmla="*/ 0 w 2683"/>
                <a:gd name="T59" fmla="*/ 0 h 1907"/>
                <a:gd name="T60" fmla="*/ 0 w 2683"/>
                <a:gd name="T61" fmla="*/ 0 h 1907"/>
                <a:gd name="T62" fmla="*/ 0 w 2683"/>
                <a:gd name="T63" fmla="*/ 0 h 1907"/>
                <a:gd name="T64" fmla="*/ 0 w 2683"/>
                <a:gd name="T65" fmla="*/ 0 h 1907"/>
                <a:gd name="T66" fmla="*/ 0 w 2683"/>
                <a:gd name="T67" fmla="*/ 0 h 1907"/>
                <a:gd name="T68" fmla="*/ 0 w 2683"/>
                <a:gd name="T69" fmla="*/ 0 h 1907"/>
                <a:gd name="T70" fmla="*/ 0 w 2683"/>
                <a:gd name="T71" fmla="*/ 0 h 1907"/>
                <a:gd name="T72" fmla="*/ 0 w 2683"/>
                <a:gd name="T73" fmla="*/ 0 h 1907"/>
                <a:gd name="T74" fmla="*/ 0 w 2683"/>
                <a:gd name="T75" fmla="*/ 0 h 1907"/>
                <a:gd name="T76" fmla="*/ 0 w 2683"/>
                <a:gd name="T77" fmla="*/ 0 h 1907"/>
                <a:gd name="T78" fmla="*/ 0 w 2683"/>
                <a:gd name="T79" fmla="*/ 0 h 1907"/>
                <a:gd name="T80" fmla="*/ 0 w 2683"/>
                <a:gd name="T81" fmla="*/ 0 h 1907"/>
                <a:gd name="T82" fmla="*/ 0 w 2683"/>
                <a:gd name="T83" fmla="*/ 0 h 1907"/>
                <a:gd name="T84" fmla="*/ 0 w 2683"/>
                <a:gd name="T85" fmla="*/ 0 h 1907"/>
                <a:gd name="T86" fmla="*/ 0 w 2683"/>
                <a:gd name="T87" fmla="*/ 0 h 1907"/>
                <a:gd name="T88" fmla="*/ 0 w 2683"/>
                <a:gd name="T89" fmla="*/ 0 h 1907"/>
                <a:gd name="T90" fmla="*/ 0 w 2683"/>
                <a:gd name="T91" fmla="*/ 0 h 1907"/>
                <a:gd name="T92" fmla="*/ 0 w 2683"/>
                <a:gd name="T93" fmla="*/ 0 h 1907"/>
                <a:gd name="T94" fmla="*/ 0 w 2683"/>
                <a:gd name="T95" fmla="*/ 0 h 1907"/>
                <a:gd name="T96" fmla="*/ 0 w 2683"/>
                <a:gd name="T97" fmla="*/ 0 h 1907"/>
                <a:gd name="T98" fmla="*/ 0 w 2683"/>
                <a:gd name="T99" fmla="*/ 0 h 19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3"/>
                <a:gd name="T151" fmla="*/ 0 h 1907"/>
                <a:gd name="T152" fmla="*/ 2683 w 2683"/>
                <a:gd name="T153" fmla="*/ 1907 h 19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3" h="1907">
                  <a:moveTo>
                    <a:pt x="0" y="954"/>
                  </a:moveTo>
                  <a:lnTo>
                    <a:pt x="27" y="833"/>
                  </a:lnTo>
                  <a:lnTo>
                    <a:pt x="53" y="714"/>
                  </a:lnTo>
                  <a:lnTo>
                    <a:pt x="81" y="599"/>
                  </a:lnTo>
                  <a:lnTo>
                    <a:pt x="108" y="490"/>
                  </a:lnTo>
                  <a:lnTo>
                    <a:pt x="135" y="389"/>
                  </a:lnTo>
                  <a:lnTo>
                    <a:pt x="161" y="295"/>
                  </a:lnTo>
                  <a:lnTo>
                    <a:pt x="190" y="214"/>
                  </a:lnTo>
                  <a:lnTo>
                    <a:pt x="217" y="143"/>
                  </a:lnTo>
                  <a:lnTo>
                    <a:pt x="244" y="86"/>
                  </a:lnTo>
                  <a:lnTo>
                    <a:pt x="270" y="43"/>
                  </a:lnTo>
                  <a:lnTo>
                    <a:pt x="297" y="15"/>
                  </a:lnTo>
                  <a:lnTo>
                    <a:pt x="325" y="1"/>
                  </a:lnTo>
                  <a:lnTo>
                    <a:pt x="351" y="4"/>
                  </a:lnTo>
                  <a:lnTo>
                    <a:pt x="378" y="20"/>
                  </a:lnTo>
                  <a:lnTo>
                    <a:pt x="405" y="52"/>
                  </a:lnTo>
                  <a:lnTo>
                    <a:pt x="434" y="99"/>
                  </a:lnTo>
                  <a:lnTo>
                    <a:pt x="460" y="160"/>
                  </a:lnTo>
                  <a:lnTo>
                    <a:pt x="487" y="233"/>
                  </a:lnTo>
                  <a:lnTo>
                    <a:pt x="514" y="318"/>
                  </a:lnTo>
                  <a:lnTo>
                    <a:pt x="542" y="413"/>
                  </a:lnTo>
                  <a:lnTo>
                    <a:pt x="568" y="517"/>
                  </a:lnTo>
                  <a:lnTo>
                    <a:pt x="595" y="627"/>
                  </a:lnTo>
                  <a:lnTo>
                    <a:pt x="622" y="744"/>
                  </a:lnTo>
                  <a:lnTo>
                    <a:pt x="650" y="863"/>
                  </a:lnTo>
                  <a:lnTo>
                    <a:pt x="677" y="984"/>
                  </a:lnTo>
                  <a:lnTo>
                    <a:pt x="704" y="1105"/>
                  </a:lnTo>
                  <a:lnTo>
                    <a:pt x="731" y="1222"/>
                  </a:lnTo>
                  <a:lnTo>
                    <a:pt x="758" y="1336"/>
                  </a:lnTo>
                  <a:lnTo>
                    <a:pt x="785" y="1443"/>
                  </a:lnTo>
                  <a:lnTo>
                    <a:pt x="812" y="1542"/>
                  </a:lnTo>
                  <a:lnTo>
                    <a:pt x="839" y="1633"/>
                  </a:lnTo>
                  <a:lnTo>
                    <a:pt x="867" y="1713"/>
                  </a:lnTo>
                  <a:lnTo>
                    <a:pt x="894" y="1780"/>
                  </a:lnTo>
                  <a:lnTo>
                    <a:pt x="921" y="1834"/>
                  </a:lnTo>
                  <a:lnTo>
                    <a:pt x="948" y="1873"/>
                  </a:lnTo>
                  <a:lnTo>
                    <a:pt x="975" y="1898"/>
                  </a:lnTo>
                  <a:lnTo>
                    <a:pt x="1002" y="1907"/>
                  </a:lnTo>
                  <a:lnTo>
                    <a:pt x="1029" y="1902"/>
                  </a:lnTo>
                  <a:lnTo>
                    <a:pt x="1056" y="1881"/>
                  </a:lnTo>
                  <a:lnTo>
                    <a:pt x="1084" y="1845"/>
                  </a:lnTo>
                  <a:lnTo>
                    <a:pt x="1111" y="1795"/>
                  </a:lnTo>
                  <a:lnTo>
                    <a:pt x="1138" y="1731"/>
                  </a:lnTo>
                  <a:lnTo>
                    <a:pt x="1165" y="1655"/>
                  </a:lnTo>
                  <a:lnTo>
                    <a:pt x="1192" y="1567"/>
                  </a:lnTo>
                  <a:lnTo>
                    <a:pt x="1219" y="1469"/>
                  </a:lnTo>
                  <a:lnTo>
                    <a:pt x="1246" y="1363"/>
                  </a:lnTo>
                  <a:lnTo>
                    <a:pt x="1274" y="1251"/>
                  </a:lnTo>
                  <a:lnTo>
                    <a:pt x="1301" y="1134"/>
                  </a:lnTo>
                  <a:lnTo>
                    <a:pt x="1328" y="1014"/>
                  </a:lnTo>
                  <a:lnTo>
                    <a:pt x="1355" y="893"/>
                  </a:lnTo>
                  <a:lnTo>
                    <a:pt x="1382" y="774"/>
                  </a:lnTo>
                  <a:lnTo>
                    <a:pt x="1409" y="656"/>
                  </a:lnTo>
                  <a:lnTo>
                    <a:pt x="1436" y="545"/>
                  </a:lnTo>
                  <a:lnTo>
                    <a:pt x="1463" y="438"/>
                  </a:lnTo>
                  <a:lnTo>
                    <a:pt x="1491" y="341"/>
                  </a:lnTo>
                  <a:lnTo>
                    <a:pt x="1518" y="253"/>
                  </a:lnTo>
                  <a:lnTo>
                    <a:pt x="1544" y="177"/>
                  </a:lnTo>
                  <a:lnTo>
                    <a:pt x="1572" y="113"/>
                  </a:lnTo>
                  <a:lnTo>
                    <a:pt x="1599" y="63"/>
                  </a:lnTo>
                  <a:lnTo>
                    <a:pt x="1626" y="27"/>
                  </a:lnTo>
                  <a:lnTo>
                    <a:pt x="1652" y="6"/>
                  </a:lnTo>
                  <a:lnTo>
                    <a:pt x="1681" y="0"/>
                  </a:lnTo>
                  <a:lnTo>
                    <a:pt x="1708" y="10"/>
                  </a:lnTo>
                  <a:lnTo>
                    <a:pt x="1735" y="35"/>
                  </a:lnTo>
                  <a:lnTo>
                    <a:pt x="1761" y="74"/>
                  </a:lnTo>
                  <a:lnTo>
                    <a:pt x="1788" y="127"/>
                  </a:lnTo>
                  <a:lnTo>
                    <a:pt x="1816" y="195"/>
                  </a:lnTo>
                  <a:lnTo>
                    <a:pt x="1842" y="273"/>
                  </a:lnTo>
                  <a:lnTo>
                    <a:pt x="1869" y="364"/>
                  </a:lnTo>
                  <a:lnTo>
                    <a:pt x="1896" y="465"/>
                  </a:lnTo>
                  <a:lnTo>
                    <a:pt x="1925" y="572"/>
                  </a:lnTo>
                  <a:lnTo>
                    <a:pt x="1951" y="686"/>
                  </a:lnTo>
                  <a:lnTo>
                    <a:pt x="1978" y="804"/>
                  </a:lnTo>
                  <a:lnTo>
                    <a:pt x="2005" y="923"/>
                  </a:lnTo>
                  <a:lnTo>
                    <a:pt x="2033" y="1045"/>
                  </a:lnTo>
                  <a:lnTo>
                    <a:pt x="2059" y="1164"/>
                  </a:lnTo>
                  <a:lnTo>
                    <a:pt x="2086" y="1281"/>
                  </a:lnTo>
                  <a:lnTo>
                    <a:pt x="2113" y="1391"/>
                  </a:lnTo>
                  <a:lnTo>
                    <a:pt x="2140" y="1494"/>
                  </a:lnTo>
                  <a:lnTo>
                    <a:pt x="2168" y="1590"/>
                  </a:lnTo>
                  <a:lnTo>
                    <a:pt x="2195" y="1674"/>
                  </a:lnTo>
                  <a:lnTo>
                    <a:pt x="2222" y="1749"/>
                  </a:lnTo>
                  <a:lnTo>
                    <a:pt x="2249" y="1808"/>
                  </a:lnTo>
                  <a:lnTo>
                    <a:pt x="2276" y="1854"/>
                  </a:lnTo>
                  <a:lnTo>
                    <a:pt x="2303" y="1887"/>
                  </a:lnTo>
                  <a:lnTo>
                    <a:pt x="2330" y="1904"/>
                  </a:lnTo>
                  <a:lnTo>
                    <a:pt x="2358" y="1906"/>
                  </a:lnTo>
                  <a:lnTo>
                    <a:pt x="2385" y="1894"/>
                  </a:lnTo>
                  <a:lnTo>
                    <a:pt x="2412" y="1865"/>
                  </a:lnTo>
                  <a:lnTo>
                    <a:pt x="2439" y="1820"/>
                  </a:lnTo>
                  <a:lnTo>
                    <a:pt x="2466" y="1765"/>
                  </a:lnTo>
                  <a:lnTo>
                    <a:pt x="2493" y="1694"/>
                  </a:lnTo>
                  <a:lnTo>
                    <a:pt x="2520" y="1612"/>
                  </a:lnTo>
                  <a:lnTo>
                    <a:pt x="2547" y="1519"/>
                  </a:lnTo>
                  <a:lnTo>
                    <a:pt x="2575" y="1418"/>
                  </a:lnTo>
                  <a:lnTo>
                    <a:pt x="2602" y="1308"/>
                  </a:lnTo>
                  <a:lnTo>
                    <a:pt x="2629" y="1194"/>
                  </a:lnTo>
                  <a:lnTo>
                    <a:pt x="2656" y="1075"/>
                  </a:lnTo>
                  <a:lnTo>
                    <a:pt x="2683" y="95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0" name="Line 6"/>
            <p:cNvSpPr>
              <a:spLocks noChangeShapeType="1"/>
            </p:cNvSpPr>
            <p:nvPr/>
          </p:nvSpPr>
          <p:spPr bwMode="auto">
            <a:xfrm flipV="1">
              <a:off x="959" y="1624"/>
              <a:ext cx="1" cy="7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1" name="Freeform 7"/>
            <p:cNvSpPr>
              <a:spLocks/>
            </p:cNvSpPr>
            <p:nvPr/>
          </p:nvSpPr>
          <p:spPr bwMode="auto">
            <a:xfrm>
              <a:off x="954" y="1586"/>
              <a:ext cx="9" cy="18"/>
            </a:xfrm>
            <a:custGeom>
              <a:avLst/>
              <a:gdLst>
                <a:gd name="T0" fmla="*/ 0 w 27"/>
                <a:gd name="T1" fmla="*/ 0 h 54"/>
                <a:gd name="T2" fmla="*/ 0 w 27"/>
                <a:gd name="T3" fmla="*/ 0 h 54"/>
                <a:gd name="T4" fmla="*/ 0 w 27"/>
                <a:gd name="T5" fmla="*/ 0 h 54"/>
                <a:gd name="T6" fmla="*/ 0 w 27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54"/>
                <a:gd name="T14" fmla="*/ 27 w 27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54">
                  <a:moveTo>
                    <a:pt x="27" y="54"/>
                  </a:moveTo>
                  <a:lnTo>
                    <a:pt x="14" y="0"/>
                  </a:lnTo>
                  <a:lnTo>
                    <a:pt x="0" y="54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52" name="Line 8"/>
            <p:cNvSpPr>
              <a:spLocks noChangeShapeType="1"/>
            </p:cNvSpPr>
            <p:nvPr/>
          </p:nvSpPr>
          <p:spPr bwMode="auto">
            <a:xfrm flipV="1">
              <a:off x="958" y="1632"/>
              <a:ext cx="27" cy="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5253" name="Group 9"/>
            <p:cNvGrpSpPr>
              <a:grpSpLocks/>
            </p:cNvGrpSpPr>
            <p:nvPr/>
          </p:nvGrpSpPr>
          <p:grpSpPr bwMode="auto">
            <a:xfrm>
              <a:off x="538" y="1990"/>
              <a:ext cx="971" cy="30"/>
              <a:chOff x="512" y="1990"/>
              <a:chExt cx="971" cy="30"/>
            </a:xfrm>
          </p:grpSpPr>
          <p:sp>
            <p:nvSpPr>
              <p:cNvPr id="135256" name="Line 10"/>
              <p:cNvSpPr>
                <a:spLocks noChangeShapeType="1"/>
              </p:cNvSpPr>
              <p:nvPr/>
            </p:nvSpPr>
            <p:spPr bwMode="auto">
              <a:xfrm flipV="1">
                <a:off x="512" y="1990"/>
                <a:ext cx="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7" name="Line 11"/>
              <p:cNvSpPr>
                <a:spLocks noChangeShapeType="1"/>
              </p:cNvSpPr>
              <p:nvPr/>
            </p:nvSpPr>
            <p:spPr bwMode="auto">
              <a:xfrm flipV="1">
                <a:off x="623" y="1990"/>
                <a:ext cx="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8" name="Line 12"/>
              <p:cNvSpPr>
                <a:spLocks noChangeShapeType="1"/>
              </p:cNvSpPr>
              <p:nvPr/>
            </p:nvSpPr>
            <p:spPr bwMode="auto">
              <a:xfrm flipV="1">
                <a:off x="715" y="1990"/>
                <a:ext cx="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9" name="Line 13"/>
              <p:cNvSpPr>
                <a:spLocks noChangeShapeType="1"/>
              </p:cNvSpPr>
              <p:nvPr/>
            </p:nvSpPr>
            <p:spPr bwMode="auto">
              <a:xfrm flipV="1">
                <a:off x="826" y="1990"/>
                <a:ext cx="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0" name="Line 14"/>
              <p:cNvSpPr>
                <a:spLocks noChangeShapeType="1"/>
              </p:cNvSpPr>
              <p:nvPr/>
            </p:nvSpPr>
            <p:spPr bwMode="auto">
              <a:xfrm flipV="1">
                <a:off x="939" y="1990"/>
                <a:ext cx="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1" name="Line 15"/>
              <p:cNvSpPr>
                <a:spLocks noChangeShapeType="1"/>
              </p:cNvSpPr>
              <p:nvPr/>
            </p:nvSpPr>
            <p:spPr bwMode="auto">
              <a:xfrm flipV="1">
                <a:off x="1050" y="1990"/>
                <a:ext cx="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2" name="Line 16"/>
              <p:cNvSpPr>
                <a:spLocks noChangeShapeType="1"/>
              </p:cNvSpPr>
              <p:nvPr/>
            </p:nvSpPr>
            <p:spPr bwMode="auto">
              <a:xfrm flipV="1">
                <a:off x="1162" y="1990"/>
                <a:ext cx="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3" name="Line 17"/>
              <p:cNvSpPr>
                <a:spLocks noChangeShapeType="1"/>
              </p:cNvSpPr>
              <p:nvPr/>
            </p:nvSpPr>
            <p:spPr bwMode="auto">
              <a:xfrm flipV="1">
                <a:off x="1274" y="1990"/>
                <a:ext cx="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4" name="Line 18"/>
              <p:cNvSpPr>
                <a:spLocks noChangeShapeType="1"/>
              </p:cNvSpPr>
              <p:nvPr/>
            </p:nvSpPr>
            <p:spPr bwMode="auto">
              <a:xfrm flipV="1">
                <a:off x="1386" y="1990"/>
                <a:ext cx="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5" name="Line 19"/>
              <p:cNvSpPr>
                <a:spLocks noChangeShapeType="1"/>
              </p:cNvSpPr>
              <p:nvPr/>
            </p:nvSpPr>
            <p:spPr bwMode="auto">
              <a:xfrm>
                <a:off x="512" y="2005"/>
                <a:ext cx="89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6" name="Freeform 20"/>
              <p:cNvSpPr>
                <a:spLocks/>
              </p:cNvSpPr>
              <p:nvPr/>
            </p:nvSpPr>
            <p:spPr bwMode="auto">
              <a:xfrm>
                <a:off x="1466" y="2001"/>
                <a:ext cx="17" cy="9"/>
              </a:xfrm>
              <a:custGeom>
                <a:avLst/>
                <a:gdLst>
                  <a:gd name="T0" fmla="*/ 0 w 51"/>
                  <a:gd name="T1" fmla="*/ 0 h 29"/>
                  <a:gd name="T2" fmla="*/ 0 w 51"/>
                  <a:gd name="T3" fmla="*/ 0 h 29"/>
                  <a:gd name="T4" fmla="*/ 0 w 51"/>
                  <a:gd name="T5" fmla="*/ 0 h 29"/>
                  <a:gd name="T6" fmla="*/ 0 w 51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29"/>
                  <a:gd name="T14" fmla="*/ 51 w 51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29">
                    <a:moveTo>
                      <a:pt x="0" y="29"/>
                    </a:moveTo>
                    <a:lnTo>
                      <a:pt x="51" y="15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7" name="Line 21"/>
              <p:cNvSpPr>
                <a:spLocks noChangeShapeType="1"/>
              </p:cNvSpPr>
              <p:nvPr/>
            </p:nvSpPr>
            <p:spPr bwMode="auto">
              <a:xfrm>
                <a:off x="1329" y="2006"/>
                <a:ext cx="14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254" name="Rectangle 22"/>
            <p:cNvSpPr>
              <a:spLocks noChangeArrowheads="1"/>
            </p:cNvSpPr>
            <p:nvPr/>
          </p:nvSpPr>
          <p:spPr bwMode="auto">
            <a:xfrm>
              <a:off x="924" y="1405"/>
              <a:ext cx="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endParaRPr lang="en-US" altLang="en-US" sz="18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5255" name="Rectangle 23"/>
            <p:cNvSpPr>
              <a:spLocks noChangeArrowheads="1"/>
            </p:cNvSpPr>
            <p:nvPr/>
          </p:nvSpPr>
          <p:spPr bwMode="auto">
            <a:xfrm>
              <a:off x="1523" y="1903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Symbol" panose="05050102010706020507" pitchFamily="18" charset="2"/>
                </a:rPr>
                <a:t>f</a:t>
              </a:r>
              <a:endParaRPr lang="en-US" altLang="en-US" sz="18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35173" name="Rectangle 24"/>
          <p:cNvSpPr>
            <a:spLocks noChangeArrowheads="1"/>
          </p:cNvSpPr>
          <p:nvPr/>
        </p:nvSpPr>
        <p:spPr bwMode="auto">
          <a:xfrm>
            <a:off x="4384675" y="838200"/>
            <a:ext cx="2357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-junction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minimum energy at </a:t>
            </a:r>
          </a:p>
        </p:txBody>
      </p:sp>
      <p:grpSp>
        <p:nvGrpSpPr>
          <p:cNvPr id="135174" name="Group 25"/>
          <p:cNvGrpSpPr>
            <a:grpSpLocks/>
          </p:cNvGrpSpPr>
          <p:nvPr/>
        </p:nvGrpSpPr>
        <p:grpSpPr bwMode="auto">
          <a:xfrm>
            <a:off x="4632325" y="1449388"/>
            <a:ext cx="1935163" cy="1519237"/>
            <a:chOff x="2071" y="1934"/>
            <a:chExt cx="1219" cy="957"/>
          </a:xfrm>
        </p:grpSpPr>
        <p:sp>
          <p:nvSpPr>
            <p:cNvPr id="135231" name="Freeform 26"/>
            <p:cNvSpPr>
              <a:spLocks/>
            </p:cNvSpPr>
            <p:nvPr/>
          </p:nvSpPr>
          <p:spPr bwMode="auto">
            <a:xfrm>
              <a:off x="2071" y="2211"/>
              <a:ext cx="972" cy="618"/>
            </a:xfrm>
            <a:custGeom>
              <a:avLst/>
              <a:gdLst>
                <a:gd name="T0" fmla="*/ 0 w 2915"/>
                <a:gd name="T1" fmla="*/ 0 h 1855"/>
                <a:gd name="T2" fmla="*/ 0 w 2915"/>
                <a:gd name="T3" fmla="*/ 0 h 1855"/>
                <a:gd name="T4" fmla="*/ 0 w 2915"/>
                <a:gd name="T5" fmla="*/ 0 h 1855"/>
                <a:gd name="T6" fmla="*/ 0 w 2915"/>
                <a:gd name="T7" fmla="*/ 0 h 1855"/>
                <a:gd name="T8" fmla="*/ 0 w 2915"/>
                <a:gd name="T9" fmla="*/ 0 h 1855"/>
                <a:gd name="T10" fmla="*/ 0 w 2915"/>
                <a:gd name="T11" fmla="*/ 0 h 1855"/>
                <a:gd name="T12" fmla="*/ 0 w 2915"/>
                <a:gd name="T13" fmla="*/ 0 h 1855"/>
                <a:gd name="T14" fmla="*/ 0 w 2915"/>
                <a:gd name="T15" fmla="*/ 0 h 1855"/>
                <a:gd name="T16" fmla="*/ 0 w 2915"/>
                <a:gd name="T17" fmla="*/ 0 h 1855"/>
                <a:gd name="T18" fmla="*/ 0 w 2915"/>
                <a:gd name="T19" fmla="*/ 0 h 1855"/>
                <a:gd name="T20" fmla="*/ 0 w 2915"/>
                <a:gd name="T21" fmla="*/ 0 h 1855"/>
                <a:gd name="T22" fmla="*/ 0 w 2915"/>
                <a:gd name="T23" fmla="*/ 0 h 1855"/>
                <a:gd name="T24" fmla="*/ 0 w 2915"/>
                <a:gd name="T25" fmla="*/ 0 h 1855"/>
                <a:gd name="T26" fmla="*/ 0 w 2915"/>
                <a:gd name="T27" fmla="*/ 0 h 1855"/>
                <a:gd name="T28" fmla="*/ 0 w 2915"/>
                <a:gd name="T29" fmla="*/ 0 h 1855"/>
                <a:gd name="T30" fmla="*/ 0 w 2915"/>
                <a:gd name="T31" fmla="*/ 0 h 1855"/>
                <a:gd name="T32" fmla="*/ 0 w 2915"/>
                <a:gd name="T33" fmla="*/ 0 h 1855"/>
                <a:gd name="T34" fmla="*/ 0 w 2915"/>
                <a:gd name="T35" fmla="*/ 0 h 1855"/>
                <a:gd name="T36" fmla="*/ 0 w 2915"/>
                <a:gd name="T37" fmla="*/ 0 h 1855"/>
                <a:gd name="T38" fmla="*/ 0 w 2915"/>
                <a:gd name="T39" fmla="*/ 0 h 1855"/>
                <a:gd name="T40" fmla="*/ 0 w 2915"/>
                <a:gd name="T41" fmla="*/ 0 h 1855"/>
                <a:gd name="T42" fmla="*/ 0 w 2915"/>
                <a:gd name="T43" fmla="*/ 0 h 1855"/>
                <a:gd name="T44" fmla="*/ 0 w 2915"/>
                <a:gd name="T45" fmla="*/ 0 h 1855"/>
                <a:gd name="T46" fmla="*/ 0 w 2915"/>
                <a:gd name="T47" fmla="*/ 0 h 1855"/>
                <a:gd name="T48" fmla="*/ 0 w 2915"/>
                <a:gd name="T49" fmla="*/ 0 h 1855"/>
                <a:gd name="T50" fmla="*/ 0 w 2915"/>
                <a:gd name="T51" fmla="*/ 0 h 1855"/>
                <a:gd name="T52" fmla="*/ 0 w 2915"/>
                <a:gd name="T53" fmla="*/ 0 h 1855"/>
                <a:gd name="T54" fmla="*/ 0 w 2915"/>
                <a:gd name="T55" fmla="*/ 0 h 1855"/>
                <a:gd name="T56" fmla="*/ 0 w 2915"/>
                <a:gd name="T57" fmla="*/ 0 h 1855"/>
                <a:gd name="T58" fmla="*/ 0 w 2915"/>
                <a:gd name="T59" fmla="*/ 0 h 1855"/>
                <a:gd name="T60" fmla="*/ 0 w 2915"/>
                <a:gd name="T61" fmla="*/ 0 h 1855"/>
                <a:gd name="T62" fmla="*/ 0 w 2915"/>
                <a:gd name="T63" fmla="*/ 0 h 1855"/>
                <a:gd name="T64" fmla="*/ 0 w 2915"/>
                <a:gd name="T65" fmla="*/ 0 h 1855"/>
                <a:gd name="T66" fmla="*/ 0 w 2915"/>
                <a:gd name="T67" fmla="*/ 0 h 1855"/>
                <a:gd name="T68" fmla="*/ 0 w 2915"/>
                <a:gd name="T69" fmla="*/ 0 h 1855"/>
                <a:gd name="T70" fmla="*/ 0 w 2915"/>
                <a:gd name="T71" fmla="*/ 0 h 1855"/>
                <a:gd name="T72" fmla="*/ 0 w 2915"/>
                <a:gd name="T73" fmla="*/ 0 h 1855"/>
                <a:gd name="T74" fmla="*/ 0 w 2915"/>
                <a:gd name="T75" fmla="*/ 0 h 1855"/>
                <a:gd name="T76" fmla="*/ 0 w 2915"/>
                <a:gd name="T77" fmla="*/ 0 h 1855"/>
                <a:gd name="T78" fmla="*/ 0 w 2915"/>
                <a:gd name="T79" fmla="*/ 0 h 1855"/>
                <a:gd name="T80" fmla="*/ 0 w 2915"/>
                <a:gd name="T81" fmla="*/ 0 h 1855"/>
                <a:gd name="T82" fmla="*/ 0 w 2915"/>
                <a:gd name="T83" fmla="*/ 0 h 1855"/>
                <a:gd name="T84" fmla="*/ 0 w 2915"/>
                <a:gd name="T85" fmla="*/ 0 h 1855"/>
                <a:gd name="T86" fmla="*/ 0 w 2915"/>
                <a:gd name="T87" fmla="*/ 0 h 1855"/>
                <a:gd name="T88" fmla="*/ 0 w 2915"/>
                <a:gd name="T89" fmla="*/ 0 h 1855"/>
                <a:gd name="T90" fmla="*/ 0 w 2915"/>
                <a:gd name="T91" fmla="*/ 0 h 1855"/>
                <a:gd name="T92" fmla="*/ 0 w 2915"/>
                <a:gd name="T93" fmla="*/ 0 h 1855"/>
                <a:gd name="T94" fmla="*/ 0 w 2915"/>
                <a:gd name="T95" fmla="*/ 0 h 1855"/>
                <a:gd name="T96" fmla="*/ 0 w 2915"/>
                <a:gd name="T97" fmla="*/ 0 h 1855"/>
                <a:gd name="T98" fmla="*/ 0 w 2915"/>
                <a:gd name="T99" fmla="*/ 0 h 18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15"/>
                <a:gd name="T151" fmla="*/ 0 h 1855"/>
                <a:gd name="T152" fmla="*/ 2915 w 2915"/>
                <a:gd name="T153" fmla="*/ 1855 h 18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15" h="1855">
                  <a:moveTo>
                    <a:pt x="0" y="928"/>
                  </a:moveTo>
                  <a:lnTo>
                    <a:pt x="30" y="1045"/>
                  </a:lnTo>
                  <a:lnTo>
                    <a:pt x="58" y="1161"/>
                  </a:lnTo>
                  <a:lnTo>
                    <a:pt x="89" y="1272"/>
                  </a:lnTo>
                  <a:lnTo>
                    <a:pt x="118" y="1379"/>
                  </a:lnTo>
                  <a:lnTo>
                    <a:pt x="148" y="1478"/>
                  </a:lnTo>
                  <a:lnTo>
                    <a:pt x="176" y="1568"/>
                  </a:lnTo>
                  <a:lnTo>
                    <a:pt x="207" y="1648"/>
                  </a:lnTo>
                  <a:lnTo>
                    <a:pt x="236" y="1717"/>
                  </a:lnTo>
                  <a:lnTo>
                    <a:pt x="266" y="1771"/>
                  </a:lnTo>
                  <a:lnTo>
                    <a:pt x="294" y="1814"/>
                  </a:lnTo>
                  <a:lnTo>
                    <a:pt x="323" y="1842"/>
                  </a:lnTo>
                  <a:lnTo>
                    <a:pt x="354" y="1854"/>
                  </a:lnTo>
                  <a:lnTo>
                    <a:pt x="382" y="1852"/>
                  </a:lnTo>
                  <a:lnTo>
                    <a:pt x="412" y="1835"/>
                  </a:lnTo>
                  <a:lnTo>
                    <a:pt x="441" y="1804"/>
                  </a:lnTo>
                  <a:lnTo>
                    <a:pt x="472" y="1759"/>
                  </a:lnTo>
                  <a:lnTo>
                    <a:pt x="500" y="1701"/>
                  </a:lnTo>
                  <a:lnTo>
                    <a:pt x="529" y="1628"/>
                  </a:lnTo>
                  <a:lnTo>
                    <a:pt x="559" y="1546"/>
                  </a:lnTo>
                  <a:lnTo>
                    <a:pt x="590" y="1453"/>
                  </a:lnTo>
                  <a:lnTo>
                    <a:pt x="618" y="1353"/>
                  </a:lnTo>
                  <a:lnTo>
                    <a:pt x="647" y="1246"/>
                  </a:lnTo>
                  <a:lnTo>
                    <a:pt x="677" y="1132"/>
                  </a:lnTo>
                  <a:lnTo>
                    <a:pt x="706" y="1016"/>
                  </a:lnTo>
                  <a:lnTo>
                    <a:pt x="736" y="898"/>
                  </a:lnTo>
                  <a:lnTo>
                    <a:pt x="765" y="782"/>
                  </a:lnTo>
                  <a:lnTo>
                    <a:pt x="795" y="667"/>
                  </a:lnTo>
                  <a:lnTo>
                    <a:pt x="824" y="556"/>
                  </a:lnTo>
                  <a:lnTo>
                    <a:pt x="854" y="452"/>
                  </a:lnTo>
                  <a:lnTo>
                    <a:pt x="883" y="355"/>
                  </a:lnTo>
                  <a:lnTo>
                    <a:pt x="912" y="266"/>
                  </a:lnTo>
                  <a:lnTo>
                    <a:pt x="942" y="190"/>
                  </a:lnTo>
                  <a:lnTo>
                    <a:pt x="971" y="124"/>
                  </a:lnTo>
                  <a:lnTo>
                    <a:pt x="1001" y="72"/>
                  </a:lnTo>
                  <a:lnTo>
                    <a:pt x="1030" y="34"/>
                  </a:lnTo>
                  <a:lnTo>
                    <a:pt x="1060" y="10"/>
                  </a:lnTo>
                  <a:lnTo>
                    <a:pt x="1089" y="0"/>
                  </a:lnTo>
                  <a:lnTo>
                    <a:pt x="1119" y="6"/>
                  </a:lnTo>
                  <a:lnTo>
                    <a:pt x="1148" y="26"/>
                  </a:lnTo>
                  <a:lnTo>
                    <a:pt x="1178" y="62"/>
                  </a:lnTo>
                  <a:lnTo>
                    <a:pt x="1207" y="111"/>
                  </a:lnTo>
                  <a:lnTo>
                    <a:pt x="1237" y="173"/>
                  </a:lnTo>
                  <a:lnTo>
                    <a:pt x="1266" y="246"/>
                  </a:lnTo>
                  <a:lnTo>
                    <a:pt x="1296" y="332"/>
                  </a:lnTo>
                  <a:lnTo>
                    <a:pt x="1325" y="426"/>
                  </a:lnTo>
                  <a:lnTo>
                    <a:pt x="1354" y="530"/>
                  </a:lnTo>
                  <a:lnTo>
                    <a:pt x="1384" y="638"/>
                  </a:lnTo>
                  <a:lnTo>
                    <a:pt x="1413" y="753"/>
                  </a:lnTo>
                  <a:lnTo>
                    <a:pt x="1443" y="869"/>
                  </a:lnTo>
                  <a:lnTo>
                    <a:pt x="1472" y="986"/>
                  </a:lnTo>
                  <a:lnTo>
                    <a:pt x="1502" y="1103"/>
                  </a:lnTo>
                  <a:lnTo>
                    <a:pt x="1531" y="1217"/>
                  </a:lnTo>
                  <a:lnTo>
                    <a:pt x="1561" y="1326"/>
                  </a:lnTo>
                  <a:lnTo>
                    <a:pt x="1590" y="1429"/>
                  </a:lnTo>
                  <a:lnTo>
                    <a:pt x="1620" y="1524"/>
                  </a:lnTo>
                  <a:lnTo>
                    <a:pt x="1649" y="1610"/>
                  </a:lnTo>
                  <a:lnTo>
                    <a:pt x="1677" y="1684"/>
                  </a:lnTo>
                  <a:lnTo>
                    <a:pt x="1708" y="1746"/>
                  </a:lnTo>
                  <a:lnTo>
                    <a:pt x="1737" y="1794"/>
                  </a:lnTo>
                  <a:lnTo>
                    <a:pt x="1767" y="1830"/>
                  </a:lnTo>
                  <a:lnTo>
                    <a:pt x="1795" y="1850"/>
                  </a:lnTo>
                  <a:lnTo>
                    <a:pt x="1826" y="1855"/>
                  </a:lnTo>
                  <a:lnTo>
                    <a:pt x="1855" y="1846"/>
                  </a:lnTo>
                  <a:lnTo>
                    <a:pt x="1885" y="1822"/>
                  </a:lnTo>
                  <a:lnTo>
                    <a:pt x="1913" y="1784"/>
                  </a:lnTo>
                  <a:lnTo>
                    <a:pt x="1942" y="1731"/>
                  </a:lnTo>
                  <a:lnTo>
                    <a:pt x="1973" y="1666"/>
                  </a:lnTo>
                  <a:lnTo>
                    <a:pt x="2001" y="1589"/>
                  </a:lnTo>
                  <a:lnTo>
                    <a:pt x="2031" y="1500"/>
                  </a:lnTo>
                  <a:lnTo>
                    <a:pt x="2060" y="1404"/>
                  </a:lnTo>
                  <a:lnTo>
                    <a:pt x="2091" y="1300"/>
                  </a:lnTo>
                  <a:lnTo>
                    <a:pt x="2119" y="1189"/>
                  </a:lnTo>
                  <a:lnTo>
                    <a:pt x="2149" y="1074"/>
                  </a:lnTo>
                  <a:lnTo>
                    <a:pt x="2178" y="957"/>
                  </a:lnTo>
                  <a:lnTo>
                    <a:pt x="2209" y="840"/>
                  </a:lnTo>
                  <a:lnTo>
                    <a:pt x="2237" y="724"/>
                  </a:lnTo>
                  <a:lnTo>
                    <a:pt x="2266" y="610"/>
                  </a:lnTo>
                  <a:lnTo>
                    <a:pt x="2296" y="504"/>
                  </a:lnTo>
                  <a:lnTo>
                    <a:pt x="2325" y="402"/>
                  </a:lnTo>
                  <a:lnTo>
                    <a:pt x="2355" y="310"/>
                  </a:lnTo>
                  <a:lnTo>
                    <a:pt x="2384" y="227"/>
                  </a:lnTo>
                  <a:lnTo>
                    <a:pt x="2414" y="155"/>
                  </a:lnTo>
                  <a:lnTo>
                    <a:pt x="2443" y="96"/>
                  </a:lnTo>
                  <a:lnTo>
                    <a:pt x="2473" y="51"/>
                  </a:lnTo>
                  <a:lnTo>
                    <a:pt x="2502" y="20"/>
                  </a:lnTo>
                  <a:lnTo>
                    <a:pt x="2532" y="4"/>
                  </a:lnTo>
                  <a:lnTo>
                    <a:pt x="2561" y="1"/>
                  </a:lnTo>
                  <a:lnTo>
                    <a:pt x="2591" y="14"/>
                  </a:lnTo>
                  <a:lnTo>
                    <a:pt x="2620" y="42"/>
                  </a:lnTo>
                  <a:lnTo>
                    <a:pt x="2650" y="84"/>
                  </a:lnTo>
                  <a:lnTo>
                    <a:pt x="2679" y="140"/>
                  </a:lnTo>
                  <a:lnTo>
                    <a:pt x="2708" y="208"/>
                  </a:lnTo>
                  <a:lnTo>
                    <a:pt x="2738" y="287"/>
                  </a:lnTo>
                  <a:lnTo>
                    <a:pt x="2767" y="378"/>
                  </a:lnTo>
                  <a:lnTo>
                    <a:pt x="2797" y="477"/>
                  </a:lnTo>
                  <a:lnTo>
                    <a:pt x="2826" y="583"/>
                  </a:lnTo>
                  <a:lnTo>
                    <a:pt x="2856" y="695"/>
                  </a:lnTo>
                  <a:lnTo>
                    <a:pt x="2885" y="811"/>
                  </a:lnTo>
                  <a:lnTo>
                    <a:pt x="2915" y="92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2" name="Line 27"/>
            <p:cNvSpPr>
              <a:spLocks noChangeShapeType="1"/>
            </p:cNvSpPr>
            <p:nvPr/>
          </p:nvSpPr>
          <p:spPr bwMode="auto">
            <a:xfrm flipV="1">
              <a:off x="2071" y="2506"/>
              <a:ext cx="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3" name="Line 28"/>
            <p:cNvSpPr>
              <a:spLocks noChangeShapeType="1"/>
            </p:cNvSpPr>
            <p:nvPr/>
          </p:nvSpPr>
          <p:spPr bwMode="auto">
            <a:xfrm flipV="1">
              <a:off x="2193" y="2506"/>
              <a:ext cx="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4" name="Line 29"/>
            <p:cNvSpPr>
              <a:spLocks noChangeShapeType="1"/>
            </p:cNvSpPr>
            <p:nvPr/>
          </p:nvSpPr>
          <p:spPr bwMode="auto">
            <a:xfrm flipV="1">
              <a:off x="2314" y="2506"/>
              <a:ext cx="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5" name="Line 30"/>
            <p:cNvSpPr>
              <a:spLocks noChangeShapeType="1"/>
            </p:cNvSpPr>
            <p:nvPr/>
          </p:nvSpPr>
          <p:spPr bwMode="auto">
            <a:xfrm flipV="1">
              <a:off x="2435" y="2506"/>
              <a:ext cx="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6" name="Line 31"/>
            <p:cNvSpPr>
              <a:spLocks noChangeShapeType="1"/>
            </p:cNvSpPr>
            <p:nvPr/>
          </p:nvSpPr>
          <p:spPr bwMode="auto">
            <a:xfrm flipV="1">
              <a:off x="2557" y="2506"/>
              <a:ext cx="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7" name="Line 32"/>
            <p:cNvSpPr>
              <a:spLocks noChangeShapeType="1"/>
            </p:cNvSpPr>
            <p:nvPr/>
          </p:nvSpPr>
          <p:spPr bwMode="auto">
            <a:xfrm flipV="1">
              <a:off x="2679" y="2506"/>
              <a:ext cx="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8" name="Line 33"/>
            <p:cNvSpPr>
              <a:spLocks noChangeShapeType="1"/>
            </p:cNvSpPr>
            <p:nvPr/>
          </p:nvSpPr>
          <p:spPr bwMode="auto">
            <a:xfrm flipV="1">
              <a:off x="2800" y="2506"/>
              <a:ext cx="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9" name="Line 34"/>
            <p:cNvSpPr>
              <a:spLocks noChangeShapeType="1"/>
            </p:cNvSpPr>
            <p:nvPr/>
          </p:nvSpPr>
          <p:spPr bwMode="auto">
            <a:xfrm flipV="1">
              <a:off x="2921" y="2506"/>
              <a:ext cx="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0" name="Line 35"/>
            <p:cNvSpPr>
              <a:spLocks noChangeShapeType="1"/>
            </p:cNvSpPr>
            <p:nvPr/>
          </p:nvSpPr>
          <p:spPr bwMode="auto">
            <a:xfrm flipV="1">
              <a:off x="3043" y="2506"/>
              <a:ext cx="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1" name="Line 36"/>
            <p:cNvSpPr>
              <a:spLocks noChangeShapeType="1"/>
            </p:cNvSpPr>
            <p:nvPr/>
          </p:nvSpPr>
          <p:spPr bwMode="auto">
            <a:xfrm>
              <a:off x="2071" y="2520"/>
              <a:ext cx="97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2" name="Line 37"/>
            <p:cNvSpPr>
              <a:spLocks noChangeShapeType="1"/>
            </p:cNvSpPr>
            <p:nvPr/>
          </p:nvSpPr>
          <p:spPr bwMode="auto">
            <a:xfrm flipV="1">
              <a:off x="2557" y="2149"/>
              <a:ext cx="1" cy="7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3" name="Freeform 38"/>
            <p:cNvSpPr>
              <a:spLocks/>
            </p:cNvSpPr>
            <p:nvPr/>
          </p:nvSpPr>
          <p:spPr bwMode="auto">
            <a:xfrm>
              <a:off x="2551" y="2134"/>
              <a:ext cx="10" cy="17"/>
            </a:xfrm>
            <a:custGeom>
              <a:avLst/>
              <a:gdLst>
                <a:gd name="T0" fmla="*/ 0 w 29"/>
                <a:gd name="T1" fmla="*/ 0 h 53"/>
                <a:gd name="T2" fmla="*/ 0 w 29"/>
                <a:gd name="T3" fmla="*/ 0 h 53"/>
                <a:gd name="T4" fmla="*/ 0 w 29"/>
                <a:gd name="T5" fmla="*/ 0 h 53"/>
                <a:gd name="T6" fmla="*/ 0 w 29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53"/>
                <a:gd name="T14" fmla="*/ 29 w 29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53">
                  <a:moveTo>
                    <a:pt x="29" y="53"/>
                  </a:moveTo>
                  <a:lnTo>
                    <a:pt x="15" y="0"/>
                  </a:lnTo>
                  <a:lnTo>
                    <a:pt x="0" y="53"/>
                  </a:lnTo>
                  <a:lnTo>
                    <a:pt x="29" y="5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44" name="Line 39"/>
            <p:cNvSpPr>
              <a:spLocks noChangeShapeType="1"/>
            </p:cNvSpPr>
            <p:nvPr/>
          </p:nvSpPr>
          <p:spPr bwMode="auto">
            <a:xfrm flipV="1">
              <a:off x="2556" y="2143"/>
              <a:ext cx="1" cy="4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5" name="Freeform 40"/>
            <p:cNvSpPr>
              <a:spLocks/>
            </p:cNvSpPr>
            <p:nvPr/>
          </p:nvSpPr>
          <p:spPr bwMode="auto">
            <a:xfrm>
              <a:off x="3130" y="2516"/>
              <a:ext cx="18" cy="9"/>
            </a:xfrm>
            <a:custGeom>
              <a:avLst/>
              <a:gdLst>
                <a:gd name="T0" fmla="*/ 0 w 54"/>
                <a:gd name="T1" fmla="*/ 0 h 28"/>
                <a:gd name="T2" fmla="*/ 0 w 54"/>
                <a:gd name="T3" fmla="*/ 0 h 28"/>
                <a:gd name="T4" fmla="*/ 0 w 54"/>
                <a:gd name="T5" fmla="*/ 0 h 28"/>
                <a:gd name="T6" fmla="*/ 0 w 54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28"/>
                <a:gd name="T14" fmla="*/ 54 w 54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28">
                  <a:moveTo>
                    <a:pt x="0" y="28"/>
                  </a:moveTo>
                  <a:lnTo>
                    <a:pt x="54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46" name="Line 41"/>
            <p:cNvSpPr>
              <a:spLocks noChangeShapeType="1"/>
            </p:cNvSpPr>
            <p:nvPr/>
          </p:nvSpPr>
          <p:spPr bwMode="auto">
            <a:xfrm>
              <a:off x="2982" y="2520"/>
              <a:ext cx="15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Rectangle 42"/>
            <p:cNvSpPr>
              <a:spLocks noChangeArrowheads="1"/>
            </p:cNvSpPr>
            <p:nvPr/>
          </p:nvSpPr>
          <p:spPr bwMode="auto">
            <a:xfrm>
              <a:off x="2519" y="1934"/>
              <a:ext cx="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endParaRPr lang="en-US" altLang="en-US" sz="18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5248" name="Rectangle 43"/>
            <p:cNvSpPr>
              <a:spLocks noChangeArrowheads="1"/>
            </p:cNvSpPr>
            <p:nvPr/>
          </p:nvSpPr>
          <p:spPr bwMode="auto">
            <a:xfrm>
              <a:off x="3215" y="2421"/>
              <a:ext cx="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Symbol" panose="05050102010706020507" pitchFamily="18" charset="2"/>
                </a:rPr>
                <a:t>f</a:t>
              </a:r>
              <a:endParaRPr lang="en-US" altLang="en-US" sz="18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135175" name="Object 44"/>
          <p:cNvGraphicFramePr>
            <a:graphicFrameLocks noChangeAspect="1"/>
          </p:cNvGraphicFramePr>
          <p:nvPr/>
        </p:nvGraphicFramePr>
        <p:xfrm>
          <a:off x="2895600" y="5029200"/>
          <a:ext cx="16002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4476750" imgH="3987800" progId="MSDraw">
                  <p:embed/>
                </p:oleObj>
              </mc:Choice>
              <mc:Fallback>
                <p:oleObj r:id="rId3" imgW="4476750" imgH="3987800" progId="MSDraw">
                  <p:embed/>
                  <p:pic>
                    <p:nvPicPr>
                      <p:cNvPr id="13517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1600200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6" name="Rectangle 45"/>
          <p:cNvSpPr>
            <a:spLocks noChangeArrowheads="1"/>
          </p:cNvSpPr>
          <p:nvPr/>
        </p:nvSpPr>
        <p:spPr bwMode="auto">
          <a:xfrm>
            <a:off x="5029200" y="5181600"/>
            <a:ext cx="40528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3333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Spontaneously-broken symmetry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3333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3333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Spontaneous circulating current for </a:t>
            </a:r>
            <a:r>
              <a:rPr lang="en-US" altLang="en-US" sz="1600">
                <a:solidFill>
                  <a:srgbClr val="3333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en-US" sz="1600" baseline="-25000">
                <a:solidFill>
                  <a:srgbClr val="3333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</a:t>
            </a:r>
            <a:r>
              <a:rPr lang="en-US" altLang="en-US" sz="1600">
                <a:solidFill>
                  <a:srgbClr val="3333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&gt;1 in zero applied magnetic flux</a:t>
            </a:r>
          </a:p>
        </p:txBody>
      </p:sp>
      <p:sp>
        <p:nvSpPr>
          <p:cNvPr id="135177" name="Text Box 46"/>
          <p:cNvSpPr txBox="1">
            <a:spLocks noChangeArrowheads="1"/>
          </p:cNvSpPr>
          <p:nvPr/>
        </p:nvSpPr>
        <p:spPr bwMode="auto">
          <a:xfrm>
            <a:off x="7086600" y="1506538"/>
            <a:ext cx="3295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I  =  I</a:t>
            </a:r>
            <a:r>
              <a:rPr lang="en-US" altLang="en-US" sz="20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sin(</a:t>
            </a: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+</a:t>
            </a: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)  =  </a:t>
            </a:r>
            <a:r>
              <a:rPr lang="en-US" altLang="en-US" sz="2000">
                <a:solidFill>
                  <a:srgbClr val="CC0000"/>
                </a:solidFill>
                <a:latin typeface="Comic Sans MS" panose="030F0702030302020204" pitchFamily="66" charset="0"/>
              </a:rPr>
              <a:t>-I</a:t>
            </a:r>
            <a:r>
              <a:rPr lang="en-US" altLang="en-US" sz="2000" baseline="-25000">
                <a:solidFill>
                  <a:srgbClr val="CC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sz="2000" baseline="-2500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sin</a:t>
            </a: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</a:t>
            </a:r>
            <a:endParaRPr lang="en-US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5178" name="Text Box 47"/>
          <p:cNvSpPr txBox="1">
            <a:spLocks noChangeArrowheads="1"/>
          </p:cNvSpPr>
          <p:nvPr/>
        </p:nvSpPr>
        <p:spPr bwMode="auto">
          <a:xfrm>
            <a:off x="7372350" y="3325813"/>
            <a:ext cx="27749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E  =  E</a:t>
            </a:r>
            <a:r>
              <a:rPr lang="en-US" altLang="en-US" sz="20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J </a:t>
            </a: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[1 - cos(</a:t>
            </a: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+</a:t>
            </a: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)]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    =  E</a:t>
            </a:r>
            <a:r>
              <a:rPr lang="en-US" altLang="en-US" sz="20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J </a:t>
            </a: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[1 </a:t>
            </a:r>
            <a:r>
              <a:rPr lang="en-US" altLang="en-US" sz="2000">
                <a:solidFill>
                  <a:srgbClr val="CC0000"/>
                </a:solidFill>
                <a:latin typeface="Comic Sans MS" panose="030F0702030302020204" pitchFamily="66" charset="0"/>
              </a:rPr>
              <a:t>+ </a:t>
            </a: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cos</a:t>
            </a: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]   </a:t>
            </a:r>
            <a:endParaRPr lang="en-US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5179" name="Group 48"/>
          <p:cNvGrpSpPr>
            <a:grpSpLocks/>
          </p:cNvGrpSpPr>
          <p:nvPr/>
        </p:nvGrpSpPr>
        <p:grpSpPr bwMode="auto">
          <a:xfrm>
            <a:off x="2168525" y="3155950"/>
            <a:ext cx="2049463" cy="1387475"/>
            <a:chOff x="448" y="2608"/>
            <a:chExt cx="1290" cy="891"/>
          </a:xfrm>
        </p:grpSpPr>
        <p:sp>
          <p:nvSpPr>
            <p:cNvPr id="135211" name="Freeform 49"/>
            <p:cNvSpPr>
              <a:spLocks/>
            </p:cNvSpPr>
            <p:nvPr/>
          </p:nvSpPr>
          <p:spPr bwMode="auto">
            <a:xfrm>
              <a:off x="454" y="2821"/>
              <a:ext cx="1016" cy="616"/>
            </a:xfrm>
            <a:custGeom>
              <a:avLst/>
              <a:gdLst>
                <a:gd name="T0" fmla="*/ 0 w 3048"/>
                <a:gd name="T1" fmla="*/ 0 h 1848"/>
                <a:gd name="T2" fmla="*/ 0 w 3048"/>
                <a:gd name="T3" fmla="*/ 0 h 1848"/>
                <a:gd name="T4" fmla="*/ 0 w 3048"/>
                <a:gd name="T5" fmla="*/ 0 h 1848"/>
                <a:gd name="T6" fmla="*/ 0 w 3048"/>
                <a:gd name="T7" fmla="*/ 0 h 1848"/>
                <a:gd name="T8" fmla="*/ 0 w 3048"/>
                <a:gd name="T9" fmla="*/ 0 h 1848"/>
                <a:gd name="T10" fmla="*/ 0 w 3048"/>
                <a:gd name="T11" fmla="*/ 0 h 1848"/>
                <a:gd name="T12" fmla="*/ 0 w 3048"/>
                <a:gd name="T13" fmla="*/ 0 h 1848"/>
                <a:gd name="T14" fmla="*/ 0 w 3048"/>
                <a:gd name="T15" fmla="*/ 0 h 1848"/>
                <a:gd name="T16" fmla="*/ 0 w 3048"/>
                <a:gd name="T17" fmla="*/ 0 h 1848"/>
                <a:gd name="T18" fmla="*/ 0 w 3048"/>
                <a:gd name="T19" fmla="*/ 0 h 1848"/>
                <a:gd name="T20" fmla="*/ 0 w 3048"/>
                <a:gd name="T21" fmla="*/ 0 h 1848"/>
                <a:gd name="T22" fmla="*/ 0 w 3048"/>
                <a:gd name="T23" fmla="*/ 0 h 1848"/>
                <a:gd name="T24" fmla="*/ 0 w 3048"/>
                <a:gd name="T25" fmla="*/ 0 h 1848"/>
                <a:gd name="T26" fmla="*/ 0 w 3048"/>
                <a:gd name="T27" fmla="*/ 0 h 1848"/>
                <a:gd name="T28" fmla="*/ 0 w 3048"/>
                <a:gd name="T29" fmla="*/ 0 h 1848"/>
                <a:gd name="T30" fmla="*/ 0 w 3048"/>
                <a:gd name="T31" fmla="*/ 0 h 1848"/>
                <a:gd name="T32" fmla="*/ 0 w 3048"/>
                <a:gd name="T33" fmla="*/ 0 h 1848"/>
                <a:gd name="T34" fmla="*/ 0 w 3048"/>
                <a:gd name="T35" fmla="*/ 0 h 1848"/>
                <a:gd name="T36" fmla="*/ 0 w 3048"/>
                <a:gd name="T37" fmla="*/ 0 h 1848"/>
                <a:gd name="T38" fmla="*/ 0 w 3048"/>
                <a:gd name="T39" fmla="*/ 0 h 1848"/>
                <a:gd name="T40" fmla="*/ 0 w 3048"/>
                <a:gd name="T41" fmla="*/ 0 h 1848"/>
                <a:gd name="T42" fmla="*/ 0 w 3048"/>
                <a:gd name="T43" fmla="*/ 0 h 1848"/>
                <a:gd name="T44" fmla="*/ 0 w 3048"/>
                <a:gd name="T45" fmla="*/ 0 h 1848"/>
                <a:gd name="T46" fmla="*/ 0 w 3048"/>
                <a:gd name="T47" fmla="*/ 0 h 1848"/>
                <a:gd name="T48" fmla="*/ 0 w 3048"/>
                <a:gd name="T49" fmla="*/ 0 h 1848"/>
                <a:gd name="T50" fmla="*/ 0 w 3048"/>
                <a:gd name="T51" fmla="*/ 0 h 1848"/>
                <a:gd name="T52" fmla="*/ 0 w 3048"/>
                <a:gd name="T53" fmla="*/ 0 h 1848"/>
                <a:gd name="T54" fmla="*/ 0 w 3048"/>
                <a:gd name="T55" fmla="*/ 0 h 1848"/>
                <a:gd name="T56" fmla="*/ 0 w 3048"/>
                <a:gd name="T57" fmla="*/ 0 h 1848"/>
                <a:gd name="T58" fmla="*/ 0 w 3048"/>
                <a:gd name="T59" fmla="*/ 0 h 1848"/>
                <a:gd name="T60" fmla="*/ 0 w 3048"/>
                <a:gd name="T61" fmla="*/ 0 h 1848"/>
                <a:gd name="T62" fmla="*/ 0 w 3048"/>
                <a:gd name="T63" fmla="*/ 0 h 1848"/>
                <a:gd name="T64" fmla="*/ 0 w 3048"/>
                <a:gd name="T65" fmla="*/ 0 h 1848"/>
                <a:gd name="T66" fmla="*/ 0 w 3048"/>
                <a:gd name="T67" fmla="*/ 0 h 1848"/>
                <a:gd name="T68" fmla="*/ 0 w 3048"/>
                <a:gd name="T69" fmla="*/ 0 h 1848"/>
                <a:gd name="T70" fmla="*/ 0 w 3048"/>
                <a:gd name="T71" fmla="*/ 0 h 1848"/>
                <a:gd name="T72" fmla="*/ 0 w 3048"/>
                <a:gd name="T73" fmla="*/ 0 h 1848"/>
                <a:gd name="T74" fmla="*/ 0 w 3048"/>
                <a:gd name="T75" fmla="*/ 0 h 1848"/>
                <a:gd name="T76" fmla="*/ 0 w 3048"/>
                <a:gd name="T77" fmla="*/ 0 h 1848"/>
                <a:gd name="T78" fmla="*/ 0 w 3048"/>
                <a:gd name="T79" fmla="*/ 0 h 1848"/>
                <a:gd name="T80" fmla="*/ 0 w 3048"/>
                <a:gd name="T81" fmla="*/ 0 h 1848"/>
                <a:gd name="T82" fmla="*/ 0 w 3048"/>
                <a:gd name="T83" fmla="*/ 0 h 1848"/>
                <a:gd name="T84" fmla="*/ 0 w 3048"/>
                <a:gd name="T85" fmla="*/ 0 h 1848"/>
                <a:gd name="T86" fmla="*/ 0 w 3048"/>
                <a:gd name="T87" fmla="*/ 0 h 1848"/>
                <a:gd name="T88" fmla="*/ 0 w 3048"/>
                <a:gd name="T89" fmla="*/ 0 h 1848"/>
                <a:gd name="T90" fmla="*/ 0 w 3048"/>
                <a:gd name="T91" fmla="*/ 0 h 1848"/>
                <a:gd name="T92" fmla="*/ 0 w 3048"/>
                <a:gd name="T93" fmla="*/ 0 h 1848"/>
                <a:gd name="T94" fmla="*/ 0 w 3048"/>
                <a:gd name="T95" fmla="*/ 0 h 1848"/>
                <a:gd name="T96" fmla="*/ 0 w 3048"/>
                <a:gd name="T97" fmla="*/ 0 h 1848"/>
                <a:gd name="T98" fmla="*/ 0 w 3048"/>
                <a:gd name="T99" fmla="*/ 0 h 18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48"/>
                <a:gd name="T151" fmla="*/ 0 h 1848"/>
                <a:gd name="T152" fmla="*/ 3048 w 3048"/>
                <a:gd name="T153" fmla="*/ 1848 h 18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48" h="1848">
                  <a:moveTo>
                    <a:pt x="0" y="1848"/>
                  </a:moveTo>
                  <a:lnTo>
                    <a:pt x="31" y="1840"/>
                  </a:lnTo>
                  <a:lnTo>
                    <a:pt x="61" y="1819"/>
                  </a:lnTo>
                  <a:lnTo>
                    <a:pt x="93" y="1782"/>
                  </a:lnTo>
                  <a:lnTo>
                    <a:pt x="124" y="1731"/>
                  </a:lnTo>
                  <a:lnTo>
                    <a:pt x="155" y="1668"/>
                  </a:lnTo>
                  <a:lnTo>
                    <a:pt x="184" y="1593"/>
                  </a:lnTo>
                  <a:lnTo>
                    <a:pt x="216" y="1507"/>
                  </a:lnTo>
                  <a:lnTo>
                    <a:pt x="247" y="1411"/>
                  </a:lnTo>
                  <a:lnTo>
                    <a:pt x="278" y="1307"/>
                  </a:lnTo>
                  <a:lnTo>
                    <a:pt x="307" y="1198"/>
                  </a:lnTo>
                  <a:lnTo>
                    <a:pt x="338" y="1084"/>
                  </a:lnTo>
                  <a:lnTo>
                    <a:pt x="370" y="967"/>
                  </a:lnTo>
                  <a:lnTo>
                    <a:pt x="400" y="850"/>
                  </a:lnTo>
                  <a:lnTo>
                    <a:pt x="430" y="734"/>
                  </a:lnTo>
                  <a:lnTo>
                    <a:pt x="461" y="621"/>
                  </a:lnTo>
                  <a:lnTo>
                    <a:pt x="494" y="514"/>
                  </a:lnTo>
                  <a:lnTo>
                    <a:pt x="523" y="411"/>
                  </a:lnTo>
                  <a:lnTo>
                    <a:pt x="554" y="318"/>
                  </a:lnTo>
                  <a:lnTo>
                    <a:pt x="585" y="234"/>
                  </a:lnTo>
                  <a:lnTo>
                    <a:pt x="617" y="161"/>
                  </a:lnTo>
                  <a:lnTo>
                    <a:pt x="646" y="102"/>
                  </a:lnTo>
                  <a:lnTo>
                    <a:pt x="677" y="55"/>
                  </a:lnTo>
                  <a:lnTo>
                    <a:pt x="708" y="22"/>
                  </a:lnTo>
                  <a:lnTo>
                    <a:pt x="739" y="4"/>
                  </a:lnTo>
                  <a:lnTo>
                    <a:pt x="769" y="0"/>
                  </a:lnTo>
                  <a:lnTo>
                    <a:pt x="800" y="10"/>
                  </a:lnTo>
                  <a:lnTo>
                    <a:pt x="831" y="36"/>
                  </a:lnTo>
                  <a:lnTo>
                    <a:pt x="862" y="76"/>
                  </a:lnTo>
                  <a:lnTo>
                    <a:pt x="893" y="130"/>
                  </a:lnTo>
                  <a:lnTo>
                    <a:pt x="924" y="197"/>
                  </a:lnTo>
                  <a:lnTo>
                    <a:pt x="954" y="276"/>
                  </a:lnTo>
                  <a:lnTo>
                    <a:pt x="985" y="364"/>
                  </a:lnTo>
                  <a:lnTo>
                    <a:pt x="1016" y="461"/>
                  </a:lnTo>
                  <a:lnTo>
                    <a:pt x="1047" y="566"/>
                  </a:lnTo>
                  <a:lnTo>
                    <a:pt x="1078" y="677"/>
                  </a:lnTo>
                  <a:lnTo>
                    <a:pt x="1108" y="792"/>
                  </a:lnTo>
                  <a:lnTo>
                    <a:pt x="1139" y="909"/>
                  </a:lnTo>
                  <a:lnTo>
                    <a:pt x="1170" y="1026"/>
                  </a:lnTo>
                  <a:lnTo>
                    <a:pt x="1201" y="1142"/>
                  </a:lnTo>
                  <a:lnTo>
                    <a:pt x="1232" y="1254"/>
                  </a:lnTo>
                  <a:lnTo>
                    <a:pt x="1263" y="1360"/>
                  </a:lnTo>
                  <a:lnTo>
                    <a:pt x="1293" y="1460"/>
                  </a:lnTo>
                  <a:lnTo>
                    <a:pt x="1324" y="1551"/>
                  </a:lnTo>
                  <a:lnTo>
                    <a:pt x="1355" y="1632"/>
                  </a:lnTo>
                  <a:lnTo>
                    <a:pt x="1386" y="1700"/>
                  </a:lnTo>
                  <a:lnTo>
                    <a:pt x="1417" y="1758"/>
                  </a:lnTo>
                  <a:lnTo>
                    <a:pt x="1447" y="1802"/>
                  </a:lnTo>
                  <a:lnTo>
                    <a:pt x="1478" y="1831"/>
                  </a:lnTo>
                  <a:lnTo>
                    <a:pt x="1509" y="1846"/>
                  </a:lnTo>
                  <a:lnTo>
                    <a:pt x="1540" y="1846"/>
                  </a:lnTo>
                  <a:lnTo>
                    <a:pt x="1571" y="1831"/>
                  </a:lnTo>
                  <a:lnTo>
                    <a:pt x="1602" y="1802"/>
                  </a:lnTo>
                  <a:lnTo>
                    <a:pt x="1632" y="1758"/>
                  </a:lnTo>
                  <a:lnTo>
                    <a:pt x="1663" y="1700"/>
                  </a:lnTo>
                  <a:lnTo>
                    <a:pt x="1694" y="1632"/>
                  </a:lnTo>
                  <a:lnTo>
                    <a:pt x="1725" y="1551"/>
                  </a:lnTo>
                  <a:lnTo>
                    <a:pt x="1754" y="1460"/>
                  </a:lnTo>
                  <a:lnTo>
                    <a:pt x="1786" y="1360"/>
                  </a:lnTo>
                  <a:lnTo>
                    <a:pt x="1817" y="1254"/>
                  </a:lnTo>
                  <a:lnTo>
                    <a:pt x="1848" y="1142"/>
                  </a:lnTo>
                  <a:lnTo>
                    <a:pt x="1877" y="1026"/>
                  </a:lnTo>
                  <a:lnTo>
                    <a:pt x="1910" y="909"/>
                  </a:lnTo>
                  <a:lnTo>
                    <a:pt x="1941" y="792"/>
                  </a:lnTo>
                  <a:lnTo>
                    <a:pt x="1971" y="677"/>
                  </a:lnTo>
                  <a:lnTo>
                    <a:pt x="2001" y="566"/>
                  </a:lnTo>
                  <a:lnTo>
                    <a:pt x="2031" y="461"/>
                  </a:lnTo>
                  <a:lnTo>
                    <a:pt x="2064" y="364"/>
                  </a:lnTo>
                  <a:lnTo>
                    <a:pt x="2093" y="276"/>
                  </a:lnTo>
                  <a:lnTo>
                    <a:pt x="2124" y="197"/>
                  </a:lnTo>
                  <a:lnTo>
                    <a:pt x="2155" y="130"/>
                  </a:lnTo>
                  <a:lnTo>
                    <a:pt x="2187" y="76"/>
                  </a:lnTo>
                  <a:lnTo>
                    <a:pt x="2216" y="36"/>
                  </a:lnTo>
                  <a:lnTo>
                    <a:pt x="2247" y="10"/>
                  </a:lnTo>
                  <a:lnTo>
                    <a:pt x="2278" y="0"/>
                  </a:lnTo>
                  <a:lnTo>
                    <a:pt x="2310" y="4"/>
                  </a:lnTo>
                  <a:lnTo>
                    <a:pt x="2340" y="22"/>
                  </a:lnTo>
                  <a:lnTo>
                    <a:pt x="2370" y="55"/>
                  </a:lnTo>
                  <a:lnTo>
                    <a:pt x="2401" y="102"/>
                  </a:lnTo>
                  <a:lnTo>
                    <a:pt x="2432" y="161"/>
                  </a:lnTo>
                  <a:lnTo>
                    <a:pt x="2463" y="234"/>
                  </a:lnTo>
                  <a:lnTo>
                    <a:pt x="2494" y="318"/>
                  </a:lnTo>
                  <a:lnTo>
                    <a:pt x="2525" y="411"/>
                  </a:lnTo>
                  <a:lnTo>
                    <a:pt x="2555" y="514"/>
                  </a:lnTo>
                  <a:lnTo>
                    <a:pt x="2586" y="621"/>
                  </a:lnTo>
                  <a:lnTo>
                    <a:pt x="2617" y="734"/>
                  </a:lnTo>
                  <a:lnTo>
                    <a:pt x="2648" y="850"/>
                  </a:lnTo>
                  <a:lnTo>
                    <a:pt x="2679" y="967"/>
                  </a:lnTo>
                  <a:lnTo>
                    <a:pt x="2709" y="1084"/>
                  </a:lnTo>
                  <a:lnTo>
                    <a:pt x="2740" y="1198"/>
                  </a:lnTo>
                  <a:lnTo>
                    <a:pt x="2771" y="1307"/>
                  </a:lnTo>
                  <a:lnTo>
                    <a:pt x="2802" y="1411"/>
                  </a:lnTo>
                  <a:lnTo>
                    <a:pt x="2833" y="1507"/>
                  </a:lnTo>
                  <a:lnTo>
                    <a:pt x="2864" y="1593"/>
                  </a:lnTo>
                  <a:lnTo>
                    <a:pt x="2894" y="1668"/>
                  </a:lnTo>
                  <a:lnTo>
                    <a:pt x="2925" y="1731"/>
                  </a:lnTo>
                  <a:lnTo>
                    <a:pt x="2956" y="1782"/>
                  </a:lnTo>
                  <a:lnTo>
                    <a:pt x="2987" y="1819"/>
                  </a:lnTo>
                  <a:lnTo>
                    <a:pt x="3018" y="1840"/>
                  </a:lnTo>
                  <a:lnTo>
                    <a:pt x="3048" y="184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12" name="Line 50"/>
            <p:cNvSpPr>
              <a:spLocks noChangeShapeType="1"/>
            </p:cNvSpPr>
            <p:nvPr/>
          </p:nvSpPr>
          <p:spPr bwMode="auto">
            <a:xfrm flipV="1">
              <a:off x="962" y="2759"/>
              <a:ext cx="1" cy="7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13" name="Freeform 51"/>
            <p:cNvSpPr>
              <a:spLocks/>
            </p:cNvSpPr>
            <p:nvPr/>
          </p:nvSpPr>
          <p:spPr bwMode="auto">
            <a:xfrm>
              <a:off x="956" y="2744"/>
              <a:ext cx="10" cy="18"/>
            </a:xfrm>
            <a:custGeom>
              <a:avLst/>
              <a:gdLst>
                <a:gd name="T0" fmla="*/ 0 w 31"/>
                <a:gd name="T1" fmla="*/ 0 h 53"/>
                <a:gd name="T2" fmla="*/ 0 w 31"/>
                <a:gd name="T3" fmla="*/ 0 h 53"/>
                <a:gd name="T4" fmla="*/ 0 w 31"/>
                <a:gd name="T5" fmla="*/ 0 h 53"/>
                <a:gd name="T6" fmla="*/ 0 w 31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53"/>
                <a:gd name="T14" fmla="*/ 31 w 31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53">
                  <a:moveTo>
                    <a:pt x="31" y="53"/>
                  </a:moveTo>
                  <a:lnTo>
                    <a:pt x="16" y="0"/>
                  </a:lnTo>
                  <a:lnTo>
                    <a:pt x="0" y="53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4" name="Line 52"/>
            <p:cNvSpPr>
              <a:spLocks noChangeShapeType="1"/>
            </p:cNvSpPr>
            <p:nvPr/>
          </p:nvSpPr>
          <p:spPr bwMode="auto">
            <a:xfrm flipV="1">
              <a:off x="961" y="2753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5215" name="Group 53"/>
            <p:cNvGrpSpPr>
              <a:grpSpLocks/>
            </p:cNvGrpSpPr>
            <p:nvPr/>
          </p:nvGrpSpPr>
          <p:grpSpPr bwMode="auto">
            <a:xfrm>
              <a:off x="448" y="3410"/>
              <a:ext cx="1126" cy="29"/>
              <a:chOff x="465" y="3017"/>
              <a:chExt cx="1126" cy="29"/>
            </a:xfrm>
          </p:grpSpPr>
          <p:sp>
            <p:nvSpPr>
              <p:cNvPr id="135219" name="Line 54"/>
              <p:cNvSpPr>
                <a:spLocks noChangeShapeType="1"/>
              </p:cNvSpPr>
              <p:nvPr/>
            </p:nvSpPr>
            <p:spPr bwMode="auto">
              <a:xfrm flipV="1">
                <a:off x="465" y="3017"/>
                <a:ext cx="1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0" name="Line 55"/>
              <p:cNvSpPr>
                <a:spLocks noChangeShapeType="1"/>
              </p:cNvSpPr>
              <p:nvPr/>
            </p:nvSpPr>
            <p:spPr bwMode="auto">
              <a:xfrm flipV="1">
                <a:off x="592" y="3017"/>
                <a:ext cx="1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1" name="Line 56"/>
              <p:cNvSpPr>
                <a:spLocks noChangeShapeType="1"/>
              </p:cNvSpPr>
              <p:nvPr/>
            </p:nvSpPr>
            <p:spPr bwMode="auto">
              <a:xfrm flipV="1">
                <a:off x="719" y="3017"/>
                <a:ext cx="1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2" name="Line 57"/>
              <p:cNvSpPr>
                <a:spLocks noChangeShapeType="1"/>
              </p:cNvSpPr>
              <p:nvPr/>
            </p:nvSpPr>
            <p:spPr bwMode="auto">
              <a:xfrm flipV="1">
                <a:off x="845" y="3017"/>
                <a:ext cx="1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3" name="Line 58"/>
              <p:cNvSpPr>
                <a:spLocks noChangeShapeType="1"/>
              </p:cNvSpPr>
              <p:nvPr/>
            </p:nvSpPr>
            <p:spPr bwMode="auto">
              <a:xfrm flipV="1">
                <a:off x="973" y="3017"/>
                <a:ext cx="1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4" name="Line 59"/>
              <p:cNvSpPr>
                <a:spLocks noChangeShapeType="1"/>
              </p:cNvSpPr>
              <p:nvPr/>
            </p:nvSpPr>
            <p:spPr bwMode="auto">
              <a:xfrm flipV="1">
                <a:off x="1100" y="3017"/>
                <a:ext cx="1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5" name="Line 60"/>
              <p:cNvSpPr>
                <a:spLocks noChangeShapeType="1"/>
              </p:cNvSpPr>
              <p:nvPr/>
            </p:nvSpPr>
            <p:spPr bwMode="auto">
              <a:xfrm flipV="1">
                <a:off x="1227" y="3017"/>
                <a:ext cx="1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6" name="Line 61"/>
              <p:cNvSpPr>
                <a:spLocks noChangeShapeType="1"/>
              </p:cNvSpPr>
              <p:nvPr/>
            </p:nvSpPr>
            <p:spPr bwMode="auto">
              <a:xfrm flipV="1">
                <a:off x="1354" y="3017"/>
                <a:ext cx="1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7" name="Line 62"/>
              <p:cNvSpPr>
                <a:spLocks noChangeShapeType="1"/>
              </p:cNvSpPr>
              <p:nvPr/>
            </p:nvSpPr>
            <p:spPr bwMode="auto">
              <a:xfrm flipV="1">
                <a:off x="1481" y="3017"/>
                <a:ext cx="1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8" name="Line 63"/>
              <p:cNvSpPr>
                <a:spLocks noChangeShapeType="1"/>
              </p:cNvSpPr>
              <p:nvPr/>
            </p:nvSpPr>
            <p:spPr bwMode="auto">
              <a:xfrm>
                <a:off x="465" y="3031"/>
                <a:ext cx="10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9" name="Freeform 64"/>
              <p:cNvSpPr>
                <a:spLocks/>
              </p:cNvSpPr>
              <p:nvPr/>
            </p:nvSpPr>
            <p:spPr bwMode="auto">
              <a:xfrm>
                <a:off x="1572" y="3027"/>
                <a:ext cx="19" cy="9"/>
              </a:xfrm>
              <a:custGeom>
                <a:avLst/>
                <a:gdLst>
                  <a:gd name="T0" fmla="*/ 0 w 58"/>
                  <a:gd name="T1" fmla="*/ 0 h 28"/>
                  <a:gd name="T2" fmla="*/ 0 w 58"/>
                  <a:gd name="T3" fmla="*/ 0 h 28"/>
                  <a:gd name="T4" fmla="*/ 0 w 58"/>
                  <a:gd name="T5" fmla="*/ 0 h 28"/>
                  <a:gd name="T6" fmla="*/ 0 w 5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28"/>
                  <a:gd name="T14" fmla="*/ 58 w 5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28">
                    <a:moveTo>
                      <a:pt x="0" y="28"/>
                    </a:moveTo>
                    <a:lnTo>
                      <a:pt x="58" y="15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0" name="Line 65"/>
              <p:cNvSpPr>
                <a:spLocks noChangeShapeType="1"/>
              </p:cNvSpPr>
              <p:nvPr/>
            </p:nvSpPr>
            <p:spPr bwMode="auto">
              <a:xfrm>
                <a:off x="1417" y="3032"/>
                <a:ext cx="16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216" name="Rectangle 66"/>
            <p:cNvSpPr>
              <a:spLocks noChangeArrowheads="1"/>
            </p:cNvSpPr>
            <p:nvPr/>
          </p:nvSpPr>
          <p:spPr bwMode="auto">
            <a:xfrm>
              <a:off x="965" y="2608"/>
              <a:ext cx="8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ourier New" panose="02070309020205020404" pitchFamily="49" charset="0"/>
                </a:rPr>
                <a:t>E</a:t>
              </a: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217" name="Rectangle 67"/>
            <p:cNvSpPr>
              <a:spLocks noChangeArrowheads="1"/>
            </p:cNvSpPr>
            <p:nvPr/>
          </p:nvSpPr>
          <p:spPr bwMode="auto">
            <a:xfrm>
              <a:off x="1663" y="3314"/>
              <a:ext cx="7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f</a:t>
              </a: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218" name="Oval 68"/>
            <p:cNvSpPr>
              <a:spLocks noChangeArrowheads="1"/>
            </p:cNvSpPr>
            <p:nvPr/>
          </p:nvSpPr>
          <p:spPr bwMode="auto">
            <a:xfrm>
              <a:off x="944" y="34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5180" name="Group 69"/>
          <p:cNvGrpSpPr>
            <a:grpSpLocks/>
          </p:cNvGrpSpPr>
          <p:nvPr/>
        </p:nvGrpSpPr>
        <p:grpSpPr bwMode="auto">
          <a:xfrm>
            <a:off x="4648200" y="3155950"/>
            <a:ext cx="1905000" cy="1373188"/>
            <a:chOff x="2022" y="2592"/>
            <a:chExt cx="1185" cy="914"/>
          </a:xfrm>
        </p:grpSpPr>
        <p:sp>
          <p:nvSpPr>
            <p:cNvPr id="135189" name="Rectangle 70"/>
            <p:cNvSpPr>
              <a:spLocks noChangeArrowheads="1"/>
            </p:cNvSpPr>
            <p:nvPr/>
          </p:nvSpPr>
          <p:spPr bwMode="auto">
            <a:xfrm>
              <a:off x="2462" y="2592"/>
              <a:ext cx="8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ourier New" panose="02070309020205020404" pitchFamily="49" charset="0"/>
                </a:rPr>
                <a:t>E</a:t>
              </a: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5190" name="Group 71"/>
            <p:cNvGrpSpPr>
              <a:grpSpLocks/>
            </p:cNvGrpSpPr>
            <p:nvPr/>
          </p:nvGrpSpPr>
          <p:grpSpPr bwMode="auto">
            <a:xfrm>
              <a:off x="2022" y="2723"/>
              <a:ext cx="1185" cy="783"/>
              <a:chOff x="2046" y="2616"/>
              <a:chExt cx="1185" cy="783"/>
            </a:xfrm>
          </p:grpSpPr>
          <p:sp>
            <p:nvSpPr>
              <p:cNvPr id="135193" name="Freeform 72"/>
              <p:cNvSpPr>
                <a:spLocks/>
              </p:cNvSpPr>
              <p:nvPr/>
            </p:nvSpPr>
            <p:spPr bwMode="auto">
              <a:xfrm>
                <a:off x="2048" y="2701"/>
                <a:ext cx="911" cy="639"/>
              </a:xfrm>
              <a:custGeom>
                <a:avLst/>
                <a:gdLst>
                  <a:gd name="T0" fmla="*/ 0 w 2732"/>
                  <a:gd name="T1" fmla="*/ 0 h 1918"/>
                  <a:gd name="T2" fmla="*/ 0 w 2732"/>
                  <a:gd name="T3" fmla="*/ 0 h 1918"/>
                  <a:gd name="T4" fmla="*/ 0 w 2732"/>
                  <a:gd name="T5" fmla="*/ 0 h 1918"/>
                  <a:gd name="T6" fmla="*/ 0 w 2732"/>
                  <a:gd name="T7" fmla="*/ 0 h 1918"/>
                  <a:gd name="T8" fmla="*/ 0 w 2732"/>
                  <a:gd name="T9" fmla="*/ 0 h 1918"/>
                  <a:gd name="T10" fmla="*/ 0 w 2732"/>
                  <a:gd name="T11" fmla="*/ 0 h 1918"/>
                  <a:gd name="T12" fmla="*/ 0 w 2732"/>
                  <a:gd name="T13" fmla="*/ 0 h 1918"/>
                  <a:gd name="T14" fmla="*/ 0 w 2732"/>
                  <a:gd name="T15" fmla="*/ 0 h 1918"/>
                  <a:gd name="T16" fmla="*/ 0 w 2732"/>
                  <a:gd name="T17" fmla="*/ 0 h 1918"/>
                  <a:gd name="T18" fmla="*/ 0 w 2732"/>
                  <a:gd name="T19" fmla="*/ 0 h 1918"/>
                  <a:gd name="T20" fmla="*/ 0 w 2732"/>
                  <a:gd name="T21" fmla="*/ 0 h 1918"/>
                  <a:gd name="T22" fmla="*/ 0 w 2732"/>
                  <a:gd name="T23" fmla="*/ 0 h 1918"/>
                  <a:gd name="T24" fmla="*/ 0 w 2732"/>
                  <a:gd name="T25" fmla="*/ 0 h 1918"/>
                  <a:gd name="T26" fmla="*/ 0 w 2732"/>
                  <a:gd name="T27" fmla="*/ 0 h 1918"/>
                  <a:gd name="T28" fmla="*/ 0 w 2732"/>
                  <a:gd name="T29" fmla="*/ 0 h 1918"/>
                  <a:gd name="T30" fmla="*/ 0 w 2732"/>
                  <a:gd name="T31" fmla="*/ 0 h 1918"/>
                  <a:gd name="T32" fmla="*/ 0 w 2732"/>
                  <a:gd name="T33" fmla="*/ 0 h 1918"/>
                  <a:gd name="T34" fmla="*/ 0 w 2732"/>
                  <a:gd name="T35" fmla="*/ 0 h 1918"/>
                  <a:gd name="T36" fmla="*/ 0 w 2732"/>
                  <a:gd name="T37" fmla="*/ 0 h 1918"/>
                  <a:gd name="T38" fmla="*/ 0 w 2732"/>
                  <a:gd name="T39" fmla="*/ 0 h 1918"/>
                  <a:gd name="T40" fmla="*/ 0 w 2732"/>
                  <a:gd name="T41" fmla="*/ 0 h 1918"/>
                  <a:gd name="T42" fmla="*/ 0 w 2732"/>
                  <a:gd name="T43" fmla="*/ 0 h 1918"/>
                  <a:gd name="T44" fmla="*/ 0 w 2732"/>
                  <a:gd name="T45" fmla="*/ 0 h 1918"/>
                  <a:gd name="T46" fmla="*/ 0 w 2732"/>
                  <a:gd name="T47" fmla="*/ 0 h 1918"/>
                  <a:gd name="T48" fmla="*/ 0 w 2732"/>
                  <a:gd name="T49" fmla="*/ 0 h 1918"/>
                  <a:gd name="T50" fmla="*/ 0 w 2732"/>
                  <a:gd name="T51" fmla="*/ 0 h 1918"/>
                  <a:gd name="T52" fmla="*/ 0 w 2732"/>
                  <a:gd name="T53" fmla="*/ 0 h 1918"/>
                  <a:gd name="T54" fmla="*/ 0 w 2732"/>
                  <a:gd name="T55" fmla="*/ 0 h 1918"/>
                  <a:gd name="T56" fmla="*/ 0 w 2732"/>
                  <a:gd name="T57" fmla="*/ 0 h 1918"/>
                  <a:gd name="T58" fmla="*/ 0 w 2732"/>
                  <a:gd name="T59" fmla="*/ 0 h 1918"/>
                  <a:gd name="T60" fmla="*/ 0 w 2732"/>
                  <a:gd name="T61" fmla="*/ 0 h 1918"/>
                  <a:gd name="T62" fmla="*/ 0 w 2732"/>
                  <a:gd name="T63" fmla="*/ 0 h 1918"/>
                  <a:gd name="T64" fmla="*/ 0 w 2732"/>
                  <a:gd name="T65" fmla="*/ 0 h 1918"/>
                  <a:gd name="T66" fmla="*/ 0 w 2732"/>
                  <a:gd name="T67" fmla="*/ 0 h 1918"/>
                  <a:gd name="T68" fmla="*/ 0 w 2732"/>
                  <a:gd name="T69" fmla="*/ 0 h 1918"/>
                  <a:gd name="T70" fmla="*/ 0 w 2732"/>
                  <a:gd name="T71" fmla="*/ 0 h 1918"/>
                  <a:gd name="T72" fmla="*/ 0 w 2732"/>
                  <a:gd name="T73" fmla="*/ 0 h 1918"/>
                  <a:gd name="T74" fmla="*/ 0 w 2732"/>
                  <a:gd name="T75" fmla="*/ 0 h 1918"/>
                  <a:gd name="T76" fmla="*/ 0 w 2732"/>
                  <a:gd name="T77" fmla="*/ 0 h 1918"/>
                  <a:gd name="T78" fmla="*/ 0 w 2732"/>
                  <a:gd name="T79" fmla="*/ 0 h 1918"/>
                  <a:gd name="T80" fmla="*/ 0 w 2732"/>
                  <a:gd name="T81" fmla="*/ 0 h 1918"/>
                  <a:gd name="T82" fmla="*/ 0 w 2732"/>
                  <a:gd name="T83" fmla="*/ 0 h 1918"/>
                  <a:gd name="T84" fmla="*/ 0 w 2732"/>
                  <a:gd name="T85" fmla="*/ 0 h 1918"/>
                  <a:gd name="T86" fmla="*/ 0 w 2732"/>
                  <a:gd name="T87" fmla="*/ 0 h 1918"/>
                  <a:gd name="T88" fmla="*/ 0 w 2732"/>
                  <a:gd name="T89" fmla="*/ 0 h 1918"/>
                  <a:gd name="T90" fmla="*/ 0 w 2732"/>
                  <a:gd name="T91" fmla="*/ 0 h 1918"/>
                  <a:gd name="T92" fmla="*/ 0 w 2732"/>
                  <a:gd name="T93" fmla="*/ 0 h 1918"/>
                  <a:gd name="T94" fmla="*/ 0 w 2732"/>
                  <a:gd name="T95" fmla="*/ 0 h 1918"/>
                  <a:gd name="T96" fmla="*/ 0 w 2732"/>
                  <a:gd name="T97" fmla="*/ 0 h 1918"/>
                  <a:gd name="T98" fmla="*/ 0 w 2732"/>
                  <a:gd name="T99" fmla="*/ 0 h 19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32"/>
                  <a:gd name="T151" fmla="*/ 0 h 1918"/>
                  <a:gd name="T152" fmla="*/ 2732 w 2732"/>
                  <a:gd name="T153" fmla="*/ 1918 h 191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32" h="1918">
                    <a:moveTo>
                      <a:pt x="0" y="0"/>
                    </a:moveTo>
                    <a:lnTo>
                      <a:pt x="28" y="8"/>
                    </a:lnTo>
                    <a:lnTo>
                      <a:pt x="54" y="31"/>
                    </a:lnTo>
                    <a:lnTo>
                      <a:pt x="83" y="69"/>
                    </a:lnTo>
                    <a:lnTo>
                      <a:pt x="111" y="121"/>
                    </a:lnTo>
                    <a:lnTo>
                      <a:pt x="138" y="187"/>
                    </a:lnTo>
                    <a:lnTo>
                      <a:pt x="164" y="266"/>
                    </a:lnTo>
                    <a:lnTo>
                      <a:pt x="193" y="354"/>
                    </a:lnTo>
                    <a:lnTo>
                      <a:pt x="221" y="454"/>
                    </a:lnTo>
                    <a:lnTo>
                      <a:pt x="249" y="562"/>
                    </a:lnTo>
                    <a:lnTo>
                      <a:pt x="275" y="675"/>
                    </a:lnTo>
                    <a:lnTo>
                      <a:pt x="303" y="793"/>
                    </a:lnTo>
                    <a:lnTo>
                      <a:pt x="332" y="913"/>
                    </a:lnTo>
                    <a:lnTo>
                      <a:pt x="358" y="1036"/>
                    </a:lnTo>
                    <a:lnTo>
                      <a:pt x="385" y="1156"/>
                    </a:lnTo>
                    <a:lnTo>
                      <a:pt x="413" y="1273"/>
                    </a:lnTo>
                    <a:lnTo>
                      <a:pt x="442" y="1385"/>
                    </a:lnTo>
                    <a:lnTo>
                      <a:pt x="468" y="1490"/>
                    </a:lnTo>
                    <a:lnTo>
                      <a:pt x="496" y="1587"/>
                    </a:lnTo>
                    <a:lnTo>
                      <a:pt x="524" y="1674"/>
                    </a:lnTo>
                    <a:lnTo>
                      <a:pt x="553" y="1749"/>
                    </a:lnTo>
                    <a:lnTo>
                      <a:pt x="579" y="1812"/>
                    </a:lnTo>
                    <a:lnTo>
                      <a:pt x="606" y="1861"/>
                    </a:lnTo>
                    <a:lnTo>
                      <a:pt x="634" y="1895"/>
                    </a:lnTo>
                    <a:lnTo>
                      <a:pt x="662" y="1914"/>
                    </a:lnTo>
                    <a:lnTo>
                      <a:pt x="689" y="1918"/>
                    </a:lnTo>
                    <a:lnTo>
                      <a:pt x="717" y="1907"/>
                    </a:lnTo>
                    <a:lnTo>
                      <a:pt x="745" y="1880"/>
                    </a:lnTo>
                    <a:lnTo>
                      <a:pt x="772" y="1838"/>
                    </a:lnTo>
                    <a:lnTo>
                      <a:pt x="800" y="1782"/>
                    </a:lnTo>
                    <a:lnTo>
                      <a:pt x="827" y="1714"/>
                    </a:lnTo>
                    <a:lnTo>
                      <a:pt x="855" y="1632"/>
                    </a:lnTo>
                    <a:lnTo>
                      <a:pt x="883" y="1541"/>
                    </a:lnTo>
                    <a:lnTo>
                      <a:pt x="910" y="1438"/>
                    </a:lnTo>
                    <a:lnTo>
                      <a:pt x="938" y="1331"/>
                    </a:lnTo>
                    <a:lnTo>
                      <a:pt x="966" y="1215"/>
                    </a:lnTo>
                    <a:lnTo>
                      <a:pt x="993" y="1096"/>
                    </a:lnTo>
                    <a:lnTo>
                      <a:pt x="1021" y="975"/>
                    </a:lnTo>
                    <a:lnTo>
                      <a:pt x="1048" y="853"/>
                    </a:lnTo>
                    <a:lnTo>
                      <a:pt x="1076" y="733"/>
                    </a:lnTo>
                    <a:lnTo>
                      <a:pt x="1104" y="618"/>
                    </a:lnTo>
                    <a:lnTo>
                      <a:pt x="1131" y="506"/>
                    </a:lnTo>
                    <a:lnTo>
                      <a:pt x="1159" y="404"/>
                    </a:lnTo>
                    <a:lnTo>
                      <a:pt x="1187" y="308"/>
                    </a:lnTo>
                    <a:lnTo>
                      <a:pt x="1214" y="225"/>
                    </a:lnTo>
                    <a:lnTo>
                      <a:pt x="1242" y="153"/>
                    </a:lnTo>
                    <a:lnTo>
                      <a:pt x="1269" y="94"/>
                    </a:lnTo>
                    <a:lnTo>
                      <a:pt x="1297" y="48"/>
                    </a:lnTo>
                    <a:lnTo>
                      <a:pt x="1325" y="18"/>
                    </a:lnTo>
                    <a:lnTo>
                      <a:pt x="1352" y="3"/>
                    </a:lnTo>
                    <a:lnTo>
                      <a:pt x="1380" y="3"/>
                    </a:lnTo>
                    <a:lnTo>
                      <a:pt x="1408" y="18"/>
                    </a:lnTo>
                    <a:lnTo>
                      <a:pt x="1435" y="48"/>
                    </a:lnTo>
                    <a:lnTo>
                      <a:pt x="1463" y="94"/>
                    </a:lnTo>
                    <a:lnTo>
                      <a:pt x="1490" y="153"/>
                    </a:lnTo>
                    <a:lnTo>
                      <a:pt x="1518" y="225"/>
                    </a:lnTo>
                    <a:lnTo>
                      <a:pt x="1546" y="308"/>
                    </a:lnTo>
                    <a:lnTo>
                      <a:pt x="1572" y="404"/>
                    </a:lnTo>
                    <a:lnTo>
                      <a:pt x="1601" y="506"/>
                    </a:lnTo>
                    <a:lnTo>
                      <a:pt x="1629" y="618"/>
                    </a:lnTo>
                    <a:lnTo>
                      <a:pt x="1656" y="733"/>
                    </a:lnTo>
                    <a:lnTo>
                      <a:pt x="1683" y="853"/>
                    </a:lnTo>
                    <a:lnTo>
                      <a:pt x="1711" y="975"/>
                    </a:lnTo>
                    <a:lnTo>
                      <a:pt x="1739" y="1096"/>
                    </a:lnTo>
                    <a:lnTo>
                      <a:pt x="1767" y="1215"/>
                    </a:lnTo>
                    <a:lnTo>
                      <a:pt x="1793" y="1331"/>
                    </a:lnTo>
                    <a:lnTo>
                      <a:pt x="1821" y="1438"/>
                    </a:lnTo>
                    <a:lnTo>
                      <a:pt x="1850" y="1541"/>
                    </a:lnTo>
                    <a:lnTo>
                      <a:pt x="1876" y="1632"/>
                    </a:lnTo>
                    <a:lnTo>
                      <a:pt x="1904" y="1714"/>
                    </a:lnTo>
                    <a:lnTo>
                      <a:pt x="1931" y="1782"/>
                    </a:lnTo>
                    <a:lnTo>
                      <a:pt x="1960" y="1838"/>
                    </a:lnTo>
                    <a:lnTo>
                      <a:pt x="1986" y="1880"/>
                    </a:lnTo>
                    <a:lnTo>
                      <a:pt x="2014" y="1907"/>
                    </a:lnTo>
                    <a:lnTo>
                      <a:pt x="2042" y="1918"/>
                    </a:lnTo>
                    <a:lnTo>
                      <a:pt x="2071" y="1914"/>
                    </a:lnTo>
                    <a:lnTo>
                      <a:pt x="2097" y="1895"/>
                    </a:lnTo>
                    <a:lnTo>
                      <a:pt x="2125" y="1861"/>
                    </a:lnTo>
                    <a:lnTo>
                      <a:pt x="2152" y="1812"/>
                    </a:lnTo>
                    <a:lnTo>
                      <a:pt x="2180" y="1749"/>
                    </a:lnTo>
                    <a:lnTo>
                      <a:pt x="2207" y="1674"/>
                    </a:lnTo>
                    <a:lnTo>
                      <a:pt x="2235" y="1587"/>
                    </a:lnTo>
                    <a:lnTo>
                      <a:pt x="2263" y="1490"/>
                    </a:lnTo>
                    <a:lnTo>
                      <a:pt x="2290" y="1385"/>
                    </a:lnTo>
                    <a:lnTo>
                      <a:pt x="2318" y="1273"/>
                    </a:lnTo>
                    <a:lnTo>
                      <a:pt x="2346" y="1156"/>
                    </a:lnTo>
                    <a:lnTo>
                      <a:pt x="2373" y="1036"/>
                    </a:lnTo>
                    <a:lnTo>
                      <a:pt x="2401" y="913"/>
                    </a:lnTo>
                    <a:lnTo>
                      <a:pt x="2428" y="793"/>
                    </a:lnTo>
                    <a:lnTo>
                      <a:pt x="2456" y="675"/>
                    </a:lnTo>
                    <a:lnTo>
                      <a:pt x="2484" y="562"/>
                    </a:lnTo>
                    <a:lnTo>
                      <a:pt x="2511" y="454"/>
                    </a:lnTo>
                    <a:lnTo>
                      <a:pt x="2539" y="354"/>
                    </a:lnTo>
                    <a:lnTo>
                      <a:pt x="2567" y="266"/>
                    </a:lnTo>
                    <a:lnTo>
                      <a:pt x="2594" y="187"/>
                    </a:lnTo>
                    <a:lnTo>
                      <a:pt x="2622" y="121"/>
                    </a:lnTo>
                    <a:lnTo>
                      <a:pt x="2649" y="69"/>
                    </a:lnTo>
                    <a:lnTo>
                      <a:pt x="2677" y="31"/>
                    </a:lnTo>
                    <a:lnTo>
                      <a:pt x="2705" y="8"/>
                    </a:lnTo>
                    <a:lnTo>
                      <a:pt x="273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4" name="Line 73"/>
              <p:cNvSpPr>
                <a:spLocks noChangeShapeType="1"/>
              </p:cNvSpPr>
              <p:nvPr/>
            </p:nvSpPr>
            <p:spPr bwMode="auto">
              <a:xfrm flipV="1">
                <a:off x="2504" y="2616"/>
                <a:ext cx="1" cy="76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5" name="Freeform 74"/>
              <p:cNvSpPr>
                <a:spLocks/>
              </p:cNvSpPr>
              <p:nvPr/>
            </p:nvSpPr>
            <p:spPr bwMode="auto">
              <a:xfrm>
                <a:off x="2498" y="2621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55"/>
                  <a:gd name="T14" fmla="*/ 27 w 27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55">
                    <a:moveTo>
                      <a:pt x="27" y="55"/>
                    </a:moveTo>
                    <a:lnTo>
                      <a:pt x="14" y="0"/>
                    </a:lnTo>
                    <a:lnTo>
                      <a:pt x="0" y="55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6" name="Line 75"/>
              <p:cNvSpPr>
                <a:spLocks noChangeShapeType="1"/>
              </p:cNvSpPr>
              <p:nvPr/>
            </p:nvSpPr>
            <p:spPr bwMode="auto">
              <a:xfrm flipV="1">
                <a:off x="2503" y="2631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5197" name="Group 76"/>
              <p:cNvGrpSpPr>
                <a:grpSpLocks/>
              </p:cNvGrpSpPr>
              <p:nvPr/>
            </p:nvGrpSpPr>
            <p:grpSpPr bwMode="auto">
              <a:xfrm>
                <a:off x="2046" y="3312"/>
                <a:ext cx="1009" cy="30"/>
                <a:chOff x="2048" y="3006"/>
                <a:chExt cx="1009" cy="30"/>
              </a:xfrm>
            </p:grpSpPr>
            <p:sp>
              <p:nvSpPr>
                <p:cNvPr id="135199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048" y="3006"/>
                  <a:ext cx="1" cy="3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00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162" y="3006"/>
                  <a:ext cx="1" cy="3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01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276" y="3006"/>
                  <a:ext cx="1" cy="3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02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389" y="3006"/>
                  <a:ext cx="1" cy="3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03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504" y="3006"/>
                  <a:ext cx="1" cy="3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04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2617" y="3006"/>
                  <a:ext cx="1" cy="3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05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731" y="3006"/>
                  <a:ext cx="1" cy="3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0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5" y="3006"/>
                  <a:ext cx="1" cy="3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07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959" y="3006"/>
                  <a:ext cx="1" cy="30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08" name="Line 86"/>
                <p:cNvSpPr>
                  <a:spLocks noChangeShapeType="1"/>
                </p:cNvSpPr>
                <p:nvPr/>
              </p:nvSpPr>
              <p:spPr bwMode="auto">
                <a:xfrm>
                  <a:off x="2048" y="3021"/>
                  <a:ext cx="91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09" name="Freeform 87"/>
                <p:cNvSpPr>
                  <a:spLocks/>
                </p:cNvSpPr>
                <p:nvPr/>
              </p:nvSpPr>
              <p:spPr bwMode="auto">
                <a:xfrm>
                  <a:off x="3040" y="3016"/>
                  <a:ext cx="17" cy="10"/>
                </a:xfrm>
                <a:custGeom>
                  <a:avLst/>
                  <a:gdLst>
                    <a:gd name="T0" fmla="*/ 0 w 51"/>
                    <a:gd name="T1" fmla="*/ 0 h 29"/>
                    <a:gd name="T2" fmla="*/ 0 w 51"/>
                    <a:gd name="T3" fmla="*/ 0 h 29"/>
                    <a:gd name="T4" fmla="*/ 0 w 51"/>
                    <a:gd name="T5" fmla="*/ 0 h 29"/>
                    <a:gd name="T6" fmla="*/ 0 w 51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1"/>
                    <a:gd name="T13" fmla="*/ 0 h 29"/>
                    <a:gd name="T14" fmla="*/ 51 w 5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1" h="29">
                      <a:moveTo>
                        <a:pt x="0" y="29"/>
                      </a:moveTo>
                      <a:lnTo>
                        <a:pt x="51" y="15"/>
                      </a:lnTo>
                      <a:lnTo>
                        <a:pt x="0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10" name="Line 88"/>
                <p:cNvSpPr>
                  <a:spLocks noChangeShapeType="1"/>
                </p:cNvSpPr>
                <p:nvPr/>
              </p:nvSpPr>
              <p:spPr bwMode="auto">
                <a:xfrm>
                  <a:off x="2901" y="3021"/>
                  <a:ext cx="147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198" name="Rectangle 89"/>
              <p:cNvSpPr>
                <a:spLocks noChangeArrowheads="1"/>
              </p:cNvSpPr>
              <p:nvPr/>
            </p:nvSpPr>
            <p:spPr bwMode="auto">
              <a:xfrm>
                <a:off x="3156" y="3216"/>
                <a:ext cx="7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f</a:t>
                </a: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5191" name="Oval 90"/>
            <p:cNvSpPr>
              <a:spLocks noChangeArrowheads="1"/>
            </p:cNvSpPr>
            <p:nvPr/>
          </p:nvSpPr>
          <p:spPr bwMode="auto">
            <a:xfrm>
              <a:off x="2224" y="34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5192" name="Oval 91"/>
            <p:cNvSpPr>
              <a:spLocks noChangeArrowheads="1"/>
            </p:cNvSpPr>
            <p:nvPr/>
          </p:nvSpPr>
          <p:spPr bwMode="auto">
            <a:xfrm>
              <a:off x="2688" y="34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35181" name="Line 93"/>
          <p:cNvSpPr>
            <a:spLocks noChangeShapeType="1"/>
          </p:cNvSpPr>
          <p:nvPr/>
        </p:nvSpPr>
        <p:spPr bwMode="auto">
          <a:xfrm flipV="1">
            <a:off x="9372600" y="2057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2" name="Rectangle 94"/>
          <p:cNvSpPr>
            <a:spLocks noChangeArrowheads="1"/>
          </p:cNvSpPr>
          <p:nvPr/>
        </p:nvSpPr>
        <p:spPr bwMode="auto">
          <a:xfrm>
            <a:off x="7402513" y="2414588"/>
            <a:ext cx="2778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negative critical current</a:t>
            </a:r>
          </a:p>
        </p:txBody>
      </p:sp>
      <p:sp>
        <p:nvSpPr>
          <p:cNvPr id="135183" name="Text Box 95"/>
          <p:cNvSpPr txBox="1">
            <a:spLocks noChangeArrowheads="1"/>
          </p:cNvSpPr>
          <p:nvPr/>
        </p:nvSpPr>
        <p:spPr bwMode="auto">
          <a:xfrm>
            <a:off x="5599113" y="4410075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</a:t>
            </a:r>
          </a:p>
        </p:txBody>
      </p:sp>
      <p:sp>
        <p:nvSpPr>
          <p:cNvPr id="135184" name="Text Box 96"/>
          <p:cNvSpPr txBox="1">
            <a:spLocks noChangeArrowheads="1"/>
          </p:cNvSpPr>
          <p:nvPr/>
        </p:nvSpPr>
        <p:spPr bwMode="auto">
          <a:xfrm>
            <a:off x="5702300" y="23749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</a:t>
            </a:r>
          </a:p>
        </p:txBody>
      </p:sp>
      <p:sp>
        <p:nvSpPr>
          <p:cNvPr id="135185" name="Text Box 97"/>
          <p:cNvSpPr txBox="1">
            <a:spLocks noChangeArrowheads="1"/>
          </p:cNvSpPr>
          <p:nvPr/>
        </p:nvSpPr>
        <p:spPr bwMode="auto">
          <a:xfrm>
            <a:off x="4778375" y="4419600"/>
            <a:ext cx="404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-</a:t>
            </a:r>
          </a:p>
        </p:txBody>
      </p:sp>
      <p:sp>
        <p:nvSpPr>
          <p:cNvPr id="135186" name="Text Box 98"/>
          <p:cNvSpPr txBox="1">
            <a:spLocks noChangeArrowheads="1"/>
          </p:cNvSpPr>
          <p:nvPr/>
        </p:nvSpPr>
        <p:spPr bwMode="auto">
          <a:xfrm>
            <a:off x="3519488" y="4497388"/>
            <a:ext cx="43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</a:t>
            </a:r>
          </a:p>
        </p:txBody>
      </p:sp>
      <p:sp>
        <p:nvSpPr>
          <p:cNvPr id="135187" name="Text Box 99"/>
          <p:cNvSpPr txBox="1">
            <a:spLocks noChangeArrowheads="1"/>
          </p:cNvSpPr>
          <p:nvPr/>
        </p:nvSpPr>
        <p:spPr bwMode="auto">
          <a:xfrm>
            <a:off x="1927225" y="4495800"/>
            <a:ext cx="517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-2</a:t>
            </a: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</a:t>
            </a:r>
          </a:p>
        </p:txBody>
      </p:sp>
      <p:sp>
        <p:nvSpPr>
          <p:cNvPr id="135188" name="Text Box 100"/>
          <p:cNvSpPr txBox="1">
            <a:spLocks noChangeArrowheads="1"/>
          </p:cNvSpPr>
          <p:nvPr/>
        </p:nvSpPr>
        <p:spPr bwMode="auto">
          <a:xfrm>
            <a:off x="2843213" y="45069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lang="en-US" altLang="en-US" sz="180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79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8069263" y="773113"/>
            <a:ext cx="3340100" cy="2503487"/>
            <a:chOff x="4274520" y="3808475"/>
            <a:chExt cx="3137277" cy="2290575"/>
          </a:xfrm>
        </p:grpSpPr>
        <p:pic>
          <p:nvPicPr>
            <p:cNvPr id="136215" name="Picture 21" descr="SFS-IV-Ic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02" t="54837" r="16942" b="8553"/>
            <a:stretch>
              <a:fillRect/>
            </a:stretch>
          </p:blipFill>
          <p:spPr bwMode="auto">
            <a:xfrm>
              <a:off x="4274520" y="3808475"/>
              <a:ext cx="3137277" cy="22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16" name="Rectangle 35"/>
            <p:cNvSpPr>
              <a:spLocks noChangeArrowheads="1"/>
            </p:cNvSpPr>
            <p:nvPr/>
          </p:nvSpPr>
          <p:spPr bwMode="auto">
            <a:xfrm>
              <a:off x="6627265" y="3960265"/>
              <a:ext cx="517525" cy="427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63491" name="Picture 2" descr="IVse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303338"/>
            <a:ext cx="3878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2301875" y="88900"/>
            <a:ext cx="872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SFS Junctions --- mapping the 0-junction to </a:t>
            </a: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</a:t>
            </a: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-junction transition </a:t>
            </a:r>
          </a:p>
        </p:txBody>
      </p:sp>
      <p:sp>
        <p:nvSpPr>
          <p:cNvPr id="136197" name="Rectangle 34"/>
          <p:cNvSpPr>
            <a:spLocks noChangeArrowheads="1"/>
          </p:cNvSpPr>
          <p:nvPr/>
        </p:nvSpPr>
        <p:spPr bwMode="auto">
          <a:xfrm>
            <a:off x="-1917700" y="7354888"/>
            <a:ext cx="517525" cy="427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3494" name="Group 1"/>
          <p:cNvGrpSpPr>
            <a:grpSpLocks/>
          </p:cNvGrpSpPr>
          <p:nvPr/>
        </p:nvGrpSpPr>
        <p:grpSpPr bwMode="auto">
          <a:xfrm>
            <a:off x="4881563" y="773113"/>
            <a:ext cx="3048000" cy="2419350"/>
            <a:chOff x="403875" y="3808475"/>
            <a:chExt cx="3048000" cy="2419350"/>
          </a:xfrm>
        </p:grpSpPr>
        <p:pic>
          <p:nvPicPr>
            <p:cNvPr id="136213" name="Picture 33" descr="SFS-IV-Ic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0" t="18912" r="17920" b="45731"/>
            <a:stretch>
              <a:fillRect/>
            </a:stretch>
          </p:blipFill>
          <p:spPr bwMode="auto">
            <a:xfrm>
              <a:off x="403875" y="3808475"/>
              <a:ext cx="3048000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14" name="Rectangle 35"/>
            <p:cNvSpPr>
              <a:spLocks noChangeArrowheads="1"/>
            </p:cNvSpPr>
            <p:nvPr/>
          </p:nvSpPr>
          <p:spPr bwMode="auto">
            <a:xfrm>
              <a:off x="1086930" y="4187950"/>
              <a:ext cx="517525" cy="427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3495" name="Group 62"/>
          <p:cNvGrpSpPr>
            <a:grpSpLocks/>
          </p:cNvGrpSpPr>
          <p:nvPr/>
        </p:nvGrpSpPr>
        <p:grpSpPr bwMode="auto">
          <a:xfrm>
            <a:off x="782638" y="4035425"/>
            <a:ext cx="4402137" cy="2047875"/>
            <a:chOff x="372534" y="756356"/>
            <a:chExt cx="4809067" cy="2427110"/>
          </a:xfrm>
        </p:grpSpPr>
        <p:grpSp>
          <p:nvGrpSpPr>
            <p:cNvPr id="136206" name="Group 17"/>
            <p:cNvGrpSpPr>
              <a:grpSpLocks/>
            </p:cNvGrpSpPr>
            <p:nvPr/>
          </p:nvGrpSpPr>
          <p:grpSpPr bwMode="auto">
            <a:xfrm>
              <a:off x="372534" y="756356"/>
              <a:ext cx="4809067" cy="2427110"/>
              <a:chOff x="688520" y="1106205"/>
              <a:chExt cx="4202418" cy="2083651"/>
            </a:xfrm>
          </p:grpSpPr>
          <p:pic>
            <p:nvPicPr>
              <p:cNvPr id="136209" name="Picture 2" descr="CP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520" y="1106205"/>
                <a:ext cx="3962399" cy="2041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6210" name="Rectangle 67"/>
              <p:cNvSpPr>
                <a:spLocks noChangeArrowheads="1"/>
              </p:cNvSpPr>
              <p:nvPr/>
            </p:nvSpPr>
            <p:spPr bwMode="auto">
              <a:xfrm>
                <a:off x="3468539" y="2930212"/>
                <a:ext cx="1422399" cy="25964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211" name="Rectangle 68"/>
              <p:cNvSpPr>
                <a:spLocks noChangeArrowheads="1"/>
              </p:cNvSpPr>
              <p:nvPr/>
            </p:nvSpPr>
            <p:spPr bwMode="auto">
              <a:xfrm>
                <a:off x="2359379" y="1111850"/>
                <a:ext cx="1817510" cy="46848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212" name="Rectangle 69"/>
              <p:cNvSpPr>
                <a:spLocks noChangeArrowheads="1"/>
              </p:cNvSpPr>
              <p:nvPr/>
            </p:nvSpPr>
            <p:spPr bwMode="auto">
              <a:xfrm>
                <a:off x="2291645" y="1636781"/>
                <a:ext cx="711200" cy="46848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36207" name="TextBox 64"/>
            <p:cNvSpPr txBox="1">
              <a:spLocks noChangeArrowheads="1"/>
            </p:cNvSpPr>
            <p:nvPr/>
          </p:nvSpPr>
          <p:spPr bwMode="auto">
            <a:xfrm>
              <a:off x="3973689" y="1636889"/>
              <a:ext cx="4203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</a:t>
              </a:r>
              <a:endPara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6208" name="TextBox 65"/>
            <p:cNvSpPr txBox="1">
              <a:spLocks noChangeArrowheads="1"/>
            </p:cNvSpPr>
            <p:nvPr/>
          </p:nvSpPr>
          <p:spPr bwMode="auto">
            <a:xfrm>
              <a:off x="3697112" y="1145823"/>
              <a:ext cx="4203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Century" panose="02040604050505020304" pitchFamily="18" charset="0"/>
                  <a:sym typeface="Symbol" panose="05050102010706020507" pitchFamily="18" charset="2"/>
                </a:rPr>
                <a:t>M</a:t>
              </a:r>
              <a:endParaRPr lang="en-US" altLang="en-US" sz="1800" b="1">
                <a:solidFill>
                  <a:srgbClr val="000000"/>
                </a:solidFill>
                <a:latin typeface="Century" panose="02040604050505020304" pitchFamily="18" charset="0"/>
              </a:endParaRPr>
            </a:p>
          </p:txBody>
        </p:sp>
      </p:grpSp>
      <p:pic>
        <p:nvPicPr>
          <p:cNvPr id="63496" name="Picture 6" descr="SFS-Ph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12828" r="6050" b="19669"/>
          <a:stretch>
            <a:fillRect/>
          </a:stretch>
        </p:blipFill>
        <p:spPr bwMode="auto">
          <a:xfrm>
            <a:off x="5003800" y="3429000"/>
            <a:ext cx="2995613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4" descr="sfs-cp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35918" r="8472" b="21379"/>
          <a:stretch>
            <a:fillRect/>
          </a:stretch>
        </p:blipFill>
        <p:spPr bwMode="auto">
          <a:xfrm>
            <a:off x="8069263" y="3656013"/>
            <a:ext cx="3597275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Rectangle 3"/>
          <p:cNvSpPr>
            <a:spLocks noChangeArrowheads="1"/>
          </p:cNvSpPr>
          <p:nvPr/>
        </p:nvSpPr>
        <p:spPr bwMode="auto">
          <a:xfrm>
            <a:off x="708025" y="3808413"/>
            <a:ext cx="434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  <a:latin typeface="Comic Sans MS" panose="030F0702030302020204" pitchFamily="66" charset="0"/>
              </a:rPr>
              <a:t>Current-Phase Relation measurement</a:t>
            </a:r>
          </a:p>
        </p:txBody>
      </p:sp>
      <p:sp>
        <p:nvSpPr>
          <p:cNvPr id="63499" name="Rectangle 22"/>
          <p:cNvSpPr>
            <a:spLocks noChangeArrowheads="1"/>
          </p:cNvSpPr>
          <p:nvPr/>
        </p:nvSpPr>
        <p:spPr bwMode="auto">
          <a:xfrm>
            <a:off x="858838" y="849313"/>
            <a:ext cx="354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  <a:latin typeface="Comic Sans MS" panose="030F0702030302020204" pitchFamily="66" charset="0"/>
              </a:rPr>
              <a:t>Current-Voltage measurement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2400" y="3159125"/>
            <a:ext cx="3421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Comic Sans MS" panose="030F0702030302020204" pitchFamily="66" charset="0"/>
              </a:rPr>
              <a:t>V. Ryazanov et al. (Chernogolovka)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97063" y="6303963"/>
            <a:ext cx="2481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Comic Sans MS" panose="030F0702030302020204" pitchFamily="66" charset="0"/>
              </a:rPr>
              <a:t>S. Frolov et al. (Urbana)</a:t>
            </a:r>
          </a:p>
        </p:txBody>
      </p:sp>
    </p:spTree>
    <p:extLst>
      <p:ext uri="{BB962C8B-B14F-4D97-AF65-F5344CB8AC3E}">
        <p14:creationId xmlns:p14="http://schemas.microsoft.com/office/powerpoint/2010/main" val="31549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63499" grpId="0"/>
      <p:bldP spid="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474" y="276051"/>
            <a:ext cx="302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Plan for the rest of the course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868" y="1007704"/>
            <a:ext cx="8823239" cy="53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11"/>
          <p:cNvSpPr txBox="1">
            <a:spLocks noChangeArrowheads="1"/>
          </p:cNvSpPr>
          <p:nvPr/>
        </p:nvSpPr>
        <p:spPr bwMode="auto">
          <a:xfrm>
            <a:off x="4060825" y="3395663"/>
            <a:ext cx="145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0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c2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 ≈ +35</a:t>
            </a:r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516" name="Group 26"/>
          <p:cNvGrpSpPr>
            <a:grpSpLocks/>
          </p:cNvGrpSpPr>
          <p:nvPr/>
        </p:nvGrpSpPr>
        <p:grpSpPr bwMode="auto">
          <a:xfrm>
            <a:off x="1303338" y="1098550"/>
            <a:ext cx="4857750" cy="4022725"/>
            <a:chOff x="-240023" y="1165138"/>
            <a:chExt cx="5273675" cy="4037013"/>
          </a:xfrm>
        </p:grpSpPr>
        <p:graphicFrame>
          <p:nvGraphicFramePr>
            <p:cNvPr id="141331" name="Object 7"/>
            <p:cNvGraphicFramePr>
              <a:graphicFrameLocks noChangeAspect="1"/>
            </p:cNvGraphicFramePr>
            <p:nvPr/>
          </p:nvGraphicFramePr>
          <p:xfrm>
            <a:off x="-240023" y="1165138"/>
            <a:ext cx="5273675" cy="403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Graph" r:id="rId3" imgW="3902659" imgH="2987040" progId="Origin50.Graph">
                    <p:embed/>
                  </p:oleObj>
                </mc:Choice>
                <mc:Fallback>
                  <p:oleObj name="Graph" r:id="rId3" imgW="3902659" imgH="2987040" progId="Origin50.Graph">
                    <p:embed/>
                    <p:pic>
                      <p:nvPicPr>
                        <p:cNvPr id="14133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40023" y="1165138"/>
                          <a:ext cx="5273675" cy="403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332" name="Line 8"/>
            <p:cNvSpPr>
              <a:spLocks noChangeShapeType="1"/>
            </p:cNvSpPr>
            <p:nvPr/>
          </p:nvSpPr>
          <p:spPr bwMode="auto">
            <a:xfrm>
              <a:off x="2515668" y="1618105"/>
              <a:ext cx="0" cy="2925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3" name="Line 10"/>
            <p:cNvSpPr>
              <a:spLocks noChangeShapeType="1"/>
            </p:cNvSpPr>
            <p:nvPr/>
          </p:nvSpPr>
          <p:spPr bwMode="auto">
            <a:xfrm>
              <a:off x="733425" y="2644775"/>
              <a:ext cx="34734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4" name="Line 12"/>
            <p:cNvSpPr>
              <a:spLocks noChangeShapeType="1"/>
            </p:cNvSpPr>
            <p:nvPr/>
          </p:nvSpPr>
          <p:spPr bwMode="auto">
            <a:xfrm flipV="1">
              <a:off x="1006475" y="1646238"/>
              <a:ext cx="3132138" cy="275113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5" name="Text Box 13"/>
            <p:cNvSpPr txBox="1">
              <a:spLocks noChangeArrowheads="1"/>
            </p:cNvSpPr>
            <p:nvPr/>
          </p:nvSpPr>
          <p:spPr bwMode="auto">
            <a:xfrm>
              <a:off x="1295400" y="2133600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en-US" sz="18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c2</a:t>
              </a:r>
              <a:endPara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1336" name="Text Box 14"/>
            <p:cNvSpPr txBox="1">
              <a:spLocks noChangeArrowheads="1"/>
            </p:cNvSpPr>
            <p:nvPr/>
          </p:nvSpPr>
          <p:spPr bwMode="auto">
            <a:xfrm>
              <a:off x="1219200" y="3505200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en-US" sz="1800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c1</a:t>
              </a:r>
              <a:endPara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1337" name="Text Box 15"/>
            <p:cNvSpPr txBox="1">
              <a:spLocks noChangeArrowheads="1"/>
            </p:cNvSpPr>
            <p:nvPr/>
          </p:nvSpPr>
          <p:spPr bwMode="auto">
            <a:xfrm>
              <a:off x="2514600" y="4114800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altLang="en-US" sz="1800" baseline="-2500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</a:p>
          </p:txBody>
        </p:sp>
      </p:grpSp>
      <p:pic>
        <p:nvPicPr>
          <p:cNvPr id="141316" name="Picture 23" descr="CPR2p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000125"/>
            <a:ext cx="32496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4"/>
          <p:cNvGrpSpPr>
            <a:grpSpLocks/>
          </p:cNvGrpSpPr>
          <p:nvPr/>
        </p:nvGrpSpPr>
        <p:grpSpPr bwMode="auto">
          <a:xfrm>
            <a:off x="6323013" y="1000125"/>
            <a:ext cx="4933950" cy="4152900"/>
            <a:chOff x="4858909" y="292100"/>
            <a:chExt cx="5840841" cy="4829175"/>
          </a:xfrm>
        </p:grpSpPr>
        <p:graphicFrame>
          <p:nvGraphicFramePr>
            <p:cNvPr id="141323" name="Object 20"/>
            <p:cNvGraphicFramePr>
              <a:graphicFrameLocks noChangeAspect="1"/>
            </p:cNvGraphicFramePr>
            <p:nvPr/>
          </p:nvGraphicFramePr>
          <p:xfrm>
            <a:off x="4858909" y="292100"/>
            <a:ext cx="5569380" cy="4829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Graph" r:id="rId6" imgW="4023360" imgH="3108960" progId="Origin50.Graph">
                    <p:embed/>
                  </p:oleObj>
                </mc:Choice>
                <mc:Fallback>
                  <p:oleObj name="Graph" r:id="rId6" imgW="4023360" imgH="3108960" progId="Origin50.Graph">
                    <p:embed/>
                    <p:pic>
                      <p:nvPicPr>
                        <p:cNvPr id="141323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8909" y="292100"/>
                          <a:ext cx="5569380" cy="4829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324" name="Rectangle 27"/>
            <p:cNvSpPr>
              <a:spLocks noChangeArrowheads="1"/>
            </p:cNvSpPr>
            <p:nvPr/>
          </p:nvSpPr>
          <p:spPr bwMode="auto">
            <a:xfrm>
              <a:off x="9716188" y="367995"/>
              <a:ext cx="876300" cy="45799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1325" name="TextBox 20"/>
            <p:cNvSpPr txBox="1">
              <a:spLocks noChangeArrowheads="1"/>
            </p:cNvSpPr>
            <p:nvPr/>
          </p:nvSpPr>
          <p:spPr bwMode="auto">
            <a:xfrm>
              <a:off x="9772650" y="3787775"/>
              <a:ext cx="8255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CC"/>
                  </a:solidFill>
                  <a:latin typeface="Comic Sans MS" panose="030F0702030302020204" pitchFamily="66" charset="0"/>
                </a:rPr>
                <a:t>T = 1.81K</a:t>
              </a:r>
            </a:p>
          </p:txBody>
        </p:sp>
        <p:sp>
          <p:nvSpPr>
            <p:cNvPr id="141326" name="TextBox 21"/>
            <p:cNvSpPr txBox="1">
              <a:spLocks noChangeArrowheads="1"/>
            </p:cNvSpPr>
            <p:nvPr/>
          </p:nvSpPr>
          <p:spPr bwMode="auto">
            <a:xfrm>
              <a:off x="9775825" y="2019300"/>
              <a:ext cx="877888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558105"/>
                  </a:solidFill>
                  <a:latin typeface="Comic Sans MS" panose="030F0702030302020204" pitchFamily="66" charset="0"/>
                </a:rPr>
                <a:t>T = 2.27K</a:t>
              </a:r>
            </a:p>
          </p:txBody>
        </p:sp>
        <p:sp>
          <p:nvSpPr>
            <p:cNvPr id="141327" name="TextBox 22"/>
            <p:cNvSpPr txBox="1">
              <a:spLocks noChangeArrowheads="1"/>
            </p:cNvSpPr>
            <p:nvPr/>
          </p:nvSpPr>
          <p:spPr bwMode="auto">
            <a:xfrm>
              <a:off x="9775825" y="2616200"/>
              <a:ext cx="8778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660066"/>
                  </a:solidFill>
                  <a:latin typeface="Comic Sans MS" panose="030F0702030302020204" pitchFamily="66" charset="0"/>
                </a:rPr>
                <a:t>T = 2.20K</a:t>
              </a:r>
            </a:p>
          </p:txBody>
        </p:sp>
        <p:sp>
          <p:nvSpPr>
            <p:cNvPr id="141328" name="TextBox 23"/>
            <p:cNvSpPr txBox="1">
              <a:spLocks noChangeArrowheads="1"/>
            </p:cNvSpPr>
            <p:nvPr/>
          </p:nvSpPr>
          <p:spPr bwMode="auto">
            <a:xfrm>
              <a:off x="9788525" y="3162300"/>
              <a:ext cx="852488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6600FF"/>
                  </a:solidFill>
                  <a:latin typeface="Comic Sans MS" panose="030F0702030302020204" pitchFamily="66" charset="0"/>
                </a:rPr>
                <a:t>T = 1.97K</a:t>
              </a:r>
            </a:p>
          </p:txBody>
        </p:sp>
        <p:sp>
          <p:nvSpPr>
            <p:cNvPr id="141329" name="TextBox 24"/>
            <p:cNvSpPr txBox="1">
              <a:spLocks noChangeArrowheads="1"/>
            </p:cNvSpPr>
            <p:nvPr/>
          </p:nvSpPr>
          <p:spPr bwMode="auto">
            <a:xfrm>
              <a:off x="9775825" y="1604963"/>
              <a:ext cx="8778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6600"/>
                  </a:solidFill>
                  <a:latin typeface="Comic Sans MS" panose="030F0702030302020204" pitchFamily="66" charset="0"/>
                </a:rPr>
                <a:t>T = 2.40K</a:t>
              </a:r>
            </a:p>
          </p:txBody>
        </p:sp>
        <p:sp>
          <p:nvSpPr>
            <p:cNvPr id="141330" name="TextBox 25"/>
            <p:cNvSpPr txBox="1">
              <a:spLocks noChangeArrowheads="1"/>
            </p:cNvSpPr>
            <p:nvPr/>
          </p:nvSpPr>
          <p:spPr bwMode="auto">
            <a:xfrm>
              <a:off x="9821863" y="1104900"/>
              <a:ext cx="87788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Comic Sans MS" panose="030F0702030302020204" pitchFamily="66" charset="0"/>
                </a:rPr>
                <a:t>T = 2.58K</a:t>
              </a:r>
            </a:p>
          </p:txBody>
        </p:sp>
      </p:grpSp>
      <p:pic>
        <p:nvPicPr>
          <p:cNvPr id="24" name="Picture 3" descr="phi_junc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r="11681"/>
          <a:stretch>
            <a:fillRect/>
          </a:stretch>
        </p:blipFill>
        <p:spPr bwMode="auto">
          <a:xfrm>
            <a:off x="6324600" y="5272088"/>
            <a:ext cx="418306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2638" y="5270500"/>
            <a:ext cx="50863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mic Sans MS" panose="030F0702030302020204" pitchFamily="66" charset="0"/>
              </a:rPr>
              <a:t> Origin: rapid spatial changes in the critical 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mic Sans MS" panose="030F0702030302020204" pitchFamily="66" charset="0"/>
              </a:rPr>
              <a:t>             current from 0-junction to </a:t>
            </a:r>
            <a:r>
              <a:rPr lang="en-US" altLang="en-US" sz="1800">
                <a:solidFill>
                  <a:srgbClr val="000099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-junction</a:t>
            </a:r>
            <a:r>
              <a:rPr lang="en-US" altLang="en-US" sz="180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1320" name="Text Box 3"/>
          <p:cNvSpPr txBox="1">
            <a:spLocks noChangeArrowheads="1"/>
          </p:cNvSpPr>
          <p:nvPr/>
        </p:nvSpPr>
        <p:spPr bwMode="auto">
          <a:xfrm>
            <a:off x="3363913" y="0"/>
            <a:ext cx="872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SFS Junctions --- looking for higher harmonics</a:t>
            </a:r>
          </a:p>
        </p:txBody>
      </p:sp>
      <p:sp>
        <p:nvSpPr>
          <p:cNvPr id="141321" name="TextBox 6"/>
          <p:cNvSpPr txBox="1">
            <a:spLocks noChangeArrowheads="1"/>
          </p:cNvSpPr>
          <p:nvPr/>
        </p:nvSpPr>
        <p:spPr bwMode="auto">
          <a:xfrm>
            <a:off x="708025" y="468313"/>
            <a:ext cx="10852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The vanishing of the first-order Josephson effect allows a search for higher harmonics in the CPR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82738" y="6313488"/>
            <a:ext cx="300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Comic Sans MS" panose="030F0702030302020204" pitchFamily="66" charset="0"/>
              </a:rPr>
              <a:t>M. Stoutimore et al. (Urbana)</a:t>
            </a:r>
          </a:p>
        </p:txBody>
      </p:sp>
    </p:spTree>
    <p:extLst>
      <p:ext uri="{BB962C8B-B14F-4D97-AF65-F5344CB8AC3E}">
        <p14:creationId xmlns:p14="http://schemas.microsoft.com/office/powerpoint/2010/main" val="22416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2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2213" y="3862388"/>
            <a:ext cx="2622550" cy="24257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13822" y="1132793"/>
            <a:ext cx="8117094" cy="75995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954588" y="1790700"/>
            <a:ext cx="390525" cy="2022475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430713" y="3952875"/>
            <a:ext cx="1222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Current-phase relation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670675" y="1790700"/>
            <a:ext cx="476250" cy="2022475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6670675" y="3952875"/>
            <a:ext cx="1390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Order parameter symmetry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378200" y="1830388"/>
            <a:ext cx="1312863" cy="1152525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2328863" y="2982913"/>
            <a:ext cx="10493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Critical current variation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9121775" y="1830388"/>
            <a:ext cx="284163" cy="1155700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19"/>
          <p:cNvSpPr txBox="1">
            <a:spLocks noChangeArrowheads="1"/>
          </p:cNvSpPr>
          <p:nvPr/>
        </p:nvSpPr>
        <p:spPr bwMode="auto">
          <a:xfrm>
            <a:off x="8847138" y="3048000"/>
            <a:ext cx="1179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Magnetic field variations</a:t>
            </a:r>
          </a:p>
        </p:txBody>
      </p:sp>
      <p:sp>
        <p:nvSpPr>
          <p:cNvPr id="12300" name="Text Box 46"/>
          <p:cNvSpPr txBox="1">
            <a:spLocks noChangeArrowheads="1"/>
          </p:cNvSpPr>
          <p:nvPr/>
        </p:nvSpPr>
        <p:spPr bwMode="auto">
          <a:xfrm>
            <a:off x="3251200" y="292100"/>
            <a:ext cx="58435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Josephson Interferometry: what it tells you </a:t>
            </a:r>
          </a:p>
        </p:txBody>
      </p:sp>
      <p:sp>
        <p:nvSpPr>
          <p:cNvPr id="12301" name="TextBox 59"/>
          <p:cNvSpPr txBox="1">
            <a:spLocks noChangeArrowheads="1"/>
          </p:cNvSpPr>
          <p:nvPr/>
        </p:nvSpPr>
        <p:spPr bwMode="auto">
          <a:xfrm>
            <a:off x="2124075" y="3952875"/>
            <a:ext cx="15970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Gap anisotropy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Domains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Charge traps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1" u="none" strike="noStrike" kern="1200" cap="none" spc="0" normalizeH="0" baseline="0" noProof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302" name="TextBox 61"/>
          <p:cNvSpPr txBox="1">
            <a:spLocks noChangeArrowheads="1"/>
          </p:cNvSpPr>
          <p:nvPr/>
        </p:nvSpPr>
        <p:spPr bwMode="auto">
          <a:xfrm>
            <a:off x="8740775" y="3994150"/>
            <a:ext cx="19621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Flux focusing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Trapped vortices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Magnetic particles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1" u="none" strike="noStrike" kern="1200" cap="none" spc="0" normalizeH="0" baseline="0" noProof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303" name="TextBox 63"/>
          <p:cNvSpPr txBox="1">
            <a:spLocks noChangeArrowheads="1"/>
          </p:cNvSpPr>
          <p:nvPr/>
        </p:nvSpPr>
        <p:spPr bwMode="auto">
          <a:xfrm>
            <a:off x="6521450" y="4875213"/>
            <a:ext cx="22225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Unconventional superconductivity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1" u="none" strike="noStrike" kern="1200" cap="none" spc="0" normalizeH="0" baseline="0" noProof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304" name="TextBox 64"/>
          <p:cNvSpPr txBox="1">
            <a:spLocks noChangeArrowheads="1"/>
          </p:cNvSpPr>
          <p:nvPr/>
        </p:nvSpPr>
        <p:spPr bwMode="auto">
          <a:xfrm>
            <a:off x="3800475" y="4922838"/>
            <a:ext cx="26320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Non-sinusoidal terms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-junctions</a:t>
            </a:r>
            <a:endParaRPr kumimoji="0" lang="en-US" altLang="en-US" sz="1600" b="0" i="1" u="none" strike="noStrike" kern="1200" cap="none" spc="0" normalizeH="0" baseline="0" noProof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Exotic excitations         e.g. Majorana fermions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1" u="none" strike="noStrike" kern="1200" cap="none" spc="0" normalizeH="0" baseline="0" noProof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6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8"/>
          <p:cNvSpPr txBox="1">
            <a:spLocks noChangeArrowheads="1"/>
          </p:cNvSpPr>
          <p:nvPr/>
        </p:nvSpPr>
        <p:spPr bwMode="auto">
          <a:xfrm>
            <a:off x="1846263" y="14288"/>
            <a:ext cx="8304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Effect of non-sinusoidal CPR on diffraction patterns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935038" y="696913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sin(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)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+ sin(2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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6627813" y="44164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331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152525"/>
            <a:ext cx="4189412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185863"/>
            <a:ext cx="419576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416425"/>
            <a:ext cx="42608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4491038"/>
            <a:ext cx="406082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3"/>
          <p:cNvSpPr txBox="1">
            <a:spLocks noChangeArrowheads="1"/>
          </p:cNvSpPr>
          <p:nvPr/>
        </p:nvSpPr>
        <p:spPr bwMode="auto">
          <a:xfrm>
            <a:off x="6475413" y="773113"/>
            <a:ext cx="174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sin(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)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+ sin(3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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13322" name="TextBox 3"/>
          <p:cNvSpPr txBox="1">
            <a:spLocks noChangeArrowheads="1"/>
          </p:cNvSpPr>
          <p:nvPr/>
        </p:nvSpPr>
        <p:spPr bwMode="auto">
          <a:xfrm>
            <a:off x="328613" y="3884613"/>
            <a:ext cx="2722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sin(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)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+ sin(2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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+ sin(3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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3323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620713"/>
            <a:ext cx="23526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3808413"/>
            <a:ext cx="3113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Box 3"/>
          <p:cNvSpPr txBox="1">
            <a:spLocks noChangeArrowheads="1"/>
          </p:cNvSpPr>
          <p:nvPr/>
        </p:nvSpPr>
        <p:spPr bwMode="auto">
          <a:xfrm>
            <a:off x="6323013" y="3960813"/>
            <a:ext cx="149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Skewed CPR</a:t>
            </a:r>
          </a:p>
        </p:txBody>
      </p:sp>
      <p:pic>
        <p:nvPicPr>
          <p:cNvPr id="13326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620713"/>
            <a:ext cx="24272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3808413"/>
            <a:ext cx="25812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extBox 14"/>
          <p:cNvSpPr txBox="1">
            <a:spLocks noChangeArrowheads="1"/>
          </p:cNvSpPr>
          <p:nvPr/>
        </p:nvSpPr>
        <p:spPr bwMode="auto">
          <a:xfrm>
            <a:off x="10877550" y="5705475"/>
            <a:ext cx="566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x10</a:t>
            </a:r>
          </a:p>
        </p:txBody>
      </p:sp>
    </p:spTree>
    <p:extLst>
      <p:ext uri="{BB962C8B-B14F-4D97-AF65-F5344CB8AC3E}">
        <p14:creationId xmlns:p14="http://schemas.microsoft.com/office/powerpoint/2010/main" val="16345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8"/>
          <a:stretch>
            <a:fillRect/>
          </a:stretch>
        </p:blipFill>
        <p:spPr bwMode="auto">
          <a:xfrm>
            <a:off x="5764213" y="1176338"/>
            <a:ext cx="4665662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176338"/>
            <a:ext cx="52705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8" name="Text Box 11"/>
          <p:cNvSpPr txBox="1">
            <a:spLocks noChangeArrowheads="1"/>
          </p:cNvSpPr>
          <p:nvPr/>
        </p:nvSpPr>
        <p:spPr bwMode="auto">
          <a:xfrm>
            <a:off x="3224213" y="13604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/>
              <a:t>Experiment</a:t>
            </a:r>
          </a:p>
        </p:txBody>
      </p:sp>
      <p:sp>
        <p:nvSpPr>
          <p:cNvPr id="139269" name="Text Box 12"/>
          <p:cNvSpPr txBox="1">
            <a:spLocks noChangeArrowheads="1"/>
          </p:cNvSpPr>
          <p:nvPr/>
        </p:nvSpPr>
        <p:spPr bwMode="auto">
          <a:xfrm>
            <a:off x="7486650" y="1385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/>
              <a:t>Simulation</a:t>
            </a:r>
          </a:p>
        </p:txBody>
      </p:sp>
      <p:sp>
        <p:nvSpPr>
          <p:cNvPr id="139270" name="Text Box 3"/>
          <p:cNvSpPr txBox="1">
            <a:spLocks noChangeArrowheads="1"/>
          </p:cNvSpPr>
          <p:nvPr/>
        </p:nvSpPr>
        <p:spPr bwMode="auto">
          <a:xfrm>
            <a:off x="3378200" y="228600"/>
            <a:ext cx="641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SFS:  Josephson interferometry measurements</a:t>
            </a:r>
          </a:p>
        </p:txBody>
      </p:sp>
      <p:sp>
        <p:nvSpPr>
          <p:cNvPr id="139271" name="TextBox 8"/>
          <p:cNvSpPr txBox="1">
            <a:spLocks noChangeArrowheads="1"/>
          </p:cNvSpPr>
          <p:nvPr/>
        </p:nvSpPr>
        <p:spPr bwMode="auto">
          <a:xfrm>
            <a:off x="2994025" y="5241925"/>
            <a:ext cx="1374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Simulation:</a:t>
            </a:r>
          </a:p>
        </p:txBody>
      </p:sp>
      <p:pic>
        <p:nvPicPr>
          <p:cNvPr id="139272" name="Picture 23" descr="CPR2p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5238750"/>
            <a:ext cx="38909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3" name="TextBox 10"/>
          <p:cNvSpPr txBox="1">
            <a:spLocks noChangeArrowheads="1"/>
          </p:cNvSpPr>
          <p:nvPr/>
        </p:nvSpPr>
        <p:spPr bwMode="auto">
          <a:xfrm>
            <a:off x="4630738" y="652463"/>
            <a:ext cx="257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Nb-CuNi-Nb junctions</a:t>
            </a:r>
          </a:p>
        </p:txBody>
      </p:sp>
      <p:sp>
        <p:nvSpPr>
          <p:cNvPr id="139274" name="TextBox 11"/>
          <p:cNvSpPr txBox="1">
            <a:spLocks noChangeArrowheads="1"/>
          </p:cNvSpPr>
          <p:nvPr/>
        </p:nvSpPr>
        <p:spPr bwMode="auto">
          <a:xfrm>
            <a:off x="2994025" y="5922963"/>
            <a:ext cx="5738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Observe signatures of the non-sinusoidal CPR in the Josephson interferometry measurements</a:t>
            </a:r>
          </a:p>
        </p:txBody>
      </p:sp>
    </p:spTree>
    <p:extLst>
      <p:ext uri="{BB962C8B-B14F-4D97-AF65-F5344CB8AC3E}">
        <p14:creationId xmlns:p14="http://schemas.microsoft.com/office/powerpoint/2010/main" val="38840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68"/>
          <p:cNvSpPr txBox="1">
            <a:spLocks noChangeArrowheads="1"/>
          </p:cNvSpPr>
          <p:nvPr/>
        </p:nvSpPr>
        <p:spPr bwMode="auto">
          <a:xfrm>
            <a:off x="2376488" y="88900"/>
            <a:ext cx="8304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Direct measurement of the Current-Phase Relation</a:t>
            </a: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1427163" y="696913"/>
            <a:ext cx="330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mic Sans MS" panose="030F0702030302020204" pitchFamily="66" charset="0"/>
              </a:rPr>
              <a:t>Screening technique (Jackel)</a:t>
            </a:r>
          </a:p>
        </p:txBody>
      </p:sp>
      <p:sp>
        <p:nvSpPr>
          <p:cNvPr id="57348" name="TextBox 7"/>
          <p:cNvSpPr txBox="1">
            <a:spLocks noChangeArrowheads="1"/>
          </p:cNvSpPr>
          <p:nvPr/>
        </p:nvSpPr>
        <p:spPr bwMode="auto">
          <a:xfrm>
            <a:off x="6627813" y="739775"/>
            <a:ext cx="421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mic Sans MS" panose="030F0702030302020204" pitchFamily="66" charset="0"/>
              </a:rPr>
              <a:t>Interferometer technique (Waldram)</a:t>
            </a:r>
          </a:p>
        </p:txBody>
      </p:sp>
      <p:grpSp>
        <p:nvGrpSpPr>
          <p:cNvPr id="57349" name="Group 143"/>
          <p:cNvGrpSpPr>
            <a:grpSpLocks/>
          </p:cNvGrpSpPr>
          <p:nvPr/>
        </p:nvGrpSpPr>
        <p:grpSpPr bwMode="auto">
          <a:xfrm>
            <a:off x="9436100" y="1649413"/>
            <a:ext cx="1514475" cy="1746250"/>
            <a:chOff x="6894706" y="2055571"/>
            <a:chExt cx="2135901" cy="2739539"/>
          </a:xfrm>
        </p:grpSpPr>
        <p:sp>
          <p:nvSpPr>
            <p:cNvPr id="145" name="Oval 144"/>
            <p:cNvSpPr/>
            <p:nvPr/>
          </p:nvSpPr>
          <p:spPr>
            <a:xfrm>
              <a:off x="7006650" y="2511330"/>
              <a:ext cx="1829174" cy="18280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H="1">
              <a:off x="8676862" y="3260968"/>
              <a:ext cx="353745" cy="3511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8645518" y="3243534"/>
              <a:ext cx="353745" cy="3536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159" name="Group 147"/>
            <p:cNvGrpSpPr>
              <a:grpSpLocks/>
            </p:cNvGrpSpPr>
            <p:nvPr/>
          </p:nvGrpSpPr>
          <p:grpSpPr bwMode="auto">
            <a:xfrm>
              <a:off x="6894706" y="3313349"/>
              <a:ext cx="227685" cy="227685"/>
              <a:chOff x="7462110" y="4036160"/>
              <a:chExt cx="354177" cy="352912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 flipH="1">
                <a:off x="7462110" y="4036034"/>
                <a:ext cx="355237" cy="3512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 flipV="1">
                <a:off x="7462110" y="4036034"/>
                <a:ext cx="355237" cy="3512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/>
            <p:cNvCxnSpPr/>
            <p:nvPr/>
          </p:nvCxnSpPr>
          <p:spPr>
            <a:xfrm flipH="1" flipV="1">
              <a:off x="7899968" y="2055571"/>
              <a:ext cx="4478" cy="455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7899968" y="4339350"/>
              <a:ext cx="0" cy="4557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7841757" y="2441596"/>
              <a:ext cx="136572" cy="1369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841757" y="4282069"/>
              <a:ext cx="136572" cy="1369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7350" name="Group 154"/>
          <p:cNvGrpSpPr>
            <a:grpSpLocks/>
          </p:cNvGrpSpPr>
          <p:nvPr/>
        </p:nvGrpSpPr>
        <p:grpSpPr bwMode="auto">
          <a:xfrm>
            <a:off x="7916863" y="1574800"/>
            <a:ext cx="1292225" cy="1820863"/>
            <a:chOff x="1542300" y="2518260"/>
            <a:chExt cx="1290992" cy="1821480"/>
          </a:xfrm>
        </p:grpSpPr>
        <p:grpSp>
          <p:nvGrpSpPr>
            <p:cNvPr id="131143" name="Group 155"/>
            <p:cNvGrpSpPr>
              <a:grpSpLocks/>
            </p:cNvGrpSpPr>
            <p:nvPr/>
          </p:nvGrpSpPr>
          <p:grpSpPr bwMode="auto">
            <a:xfrm>
              <a:off x="2073565" y="2897735"/>
              <a:ext cx="759727" cy="1062530"/>
              <a:chOff x="2133474" y="2518260"/>
              <a:chExt cx="987412" cy="1138426"/>
            </a:xfrm>
          </p:grpSpPr>
          <p:sp>
            <p:nvSpPr>
              <p:cNvPr id="163" name="Arc 162"/>
              <p:cNvSpPr/>
              <p:nvPr/>
            </p:nvSpPr>
            <p:spPr>
              <a:xfrm rot="5400000">
                <a:off x="2440585" y="2217458"/>
                <a:ext cx="379427" cy="981176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Arc 163"/>
              <p:cNvSpPr/>
              <p:nvPr/>
            </p:nvSpPr>
            <p:spPr>
              <a:xfrm rot="5400000" flipH="1">
                <a:off x="2438521" y="2219160"/>
                <a:ext cx="379429" cy="981176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Arc 164"/>
              <p:cNvSpPr/>
              <p:nvPr/>
            </p:nvSpPr>
            <p:spPr>
              <a:xfrm rot="5400000">
                <a:off x="2442644" y="2605131"/>
                <a:ext cx="379429" cy="964685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Arc 165"/>
              <p:cNvSpPr/>
              <p:nvPr/>
            </p:nvSpPr>
            <p:spPr>
              <a:xfrm rot="5400000" flipH="1">
                <a:off x="2436462" y="2598587"/>
                <a:ext cx="379427" cy="981176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Arc 166"/>
              <p:cNvSpPr/>
              <p:nvPr/>
            </p:nvSpPr>
            <p:spPr>
              <a:xfrm rot="5400000">
                <a:off x="2443676" y="2983528"/>
                <a:ext cx="379427" cy="966747"/>
              </a:xfrm>
              <a:prstGeom prst="arc">
                <a:avLst>
                  <a:gd name="adj1" fmla="val 16200000"/>
                  <a:gd name="adj2" fmla="val 453116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Arc 167"/>
              <p:cNvSpPr/>
              <p:nvPr/>
            </p:nvSpPr>
            <p:spPr>
              <a:xfrm rot="5400000" flipH="1">
                <a:off x="2434400" y="2976314"/>
                <a:ext cx="379427" cy="981176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57" name="Straight Connector 156"/>
            <p:cNvCxnSpPr/>
            <p:nvPr/>
          </p:nvCxnSpPr>
          <p:spPr>
            <a:xfrm flipH="1">
              <a:off x="1542300" y="4339740"/>
              <a:ext cx="9103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1542300" y="2518260"/>
              <a:ext cx="0" cy="7590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0800000" flipV="1">
              <a:off x="1542300" y="3201116"/>
              <a:ext cx="0" cy="11386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1542300" y="2518260"/>
              <a:ext cx="9103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452656" y="2518260"/>
              <a:ext cx="0" cy="379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452656" y="3960198"/>
              <a:ext cx="0" cy="379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51" name="Group 168"/>
          <p:cNvGrpSpPr>
            <a:grpSpLocks/>
          </p:cNvGrpSpPr>
          <p:nvPr/>
        </p:nvGrpSpPr>
        <p:grpSpPr bwMode="auto">
          <a:xfrm>
            <a:off x="7689850" y="2257425"/>
            <a:ext cx="455613" cy="455613"/>
            <a:chOff x="5185260" y="2518260"/>
            <a:chExt cx="910741" cy="910740"/>
          </a:xfrm>
        </p:grpSpPr>
        <p:cxnSp>
          <p:nvCxnSpPr>
            <p:cNvPr id="170" name="Straight Connector 169"/>
            <p:cNvCxnSpPr/>
            <p:nvPr/>
          </p:nvCxnSpPr>
          <p:spPr>
            <a:xfrm flipH="1">
              <a:off x="5185260" y="2518260"/>
              <a:ext cx="910741" cy="9107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5185260" y="2518260"/>
              <a:ext cx="910741" cy="9107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2" name="Straight Connector 171"/>
          <p:cNvCxnSpPr/>
          <p:nvPr/>
        </p:nvCxnSpPr>
        <p:spPr>
          <a:xfrm flipH="1">
            <a:off x="6854825" y="1574800"/>
            <a:ext cx="12144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6854825" y="3395663"/>
            <a:ext cx="10620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endCxn id="176" idx="0"/>
          </p:cNvCxnSpPr>
          <p:nvPr/>
        </p:nvCxnSpPr>
        <p:spPr>
          <a:xfrm>
            <a:off x="6854825" y="1574800"/>
            <a:ext cx="1588" cy="4540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77" idx="4"/>
          </p:cNvCxnSpPr>
          <p:nvPr/>
        </p:nvCxnSpPr>
        <p:spPr>
          <a:xfrm flipH="1">
            <a:off x="6854825" y="2790825"/>
            <a:ext cx="1588" cy="6048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Oval 175"/>
          <p:cNvSpPr/>
          <p:nvPr/>
        </p:nvSpPr>
        <p:spPr>
          <a:xfrm>
            <a:off x="6627813" y="2028825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6627813" y="2333625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861300" y="1544638"/>
            <a:ext cx="96838" cy="87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864475" y="3349625"/>
            <a:ext cx="98425" cy="87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7360" name="Group 74752"/>
          <p:cNvGrpSpPr>
            <a:grpSpLocks/>
          </p:cNvGrpSpPr>
          <p:nvPr/>
        </p:nvGrpSpPr>
        <p:grpSpPr bwMode="auto">
          <a:xfrm>
            <a:off x="1238250" y="1725613"/>
            <a:ext cx="4098925" cy="1443037"/>
            <a:chOff x="555665" y="1909270"/>
            <a:chExt cx="5082782" cy="1823311"/>
          </a:xfrm>
        </p:grpSpPr>
        <p:grpSp>
          <p:nvGrpSpPr>
            <p:cNvPr id="131097" name="Group 183"/>
            <p:cNvGrpSpPr>
              <a:grpSpLocks/>
            </p:cNvGrpSpPr>
            <p:nvPr/>
          </p:nvGrpSpPr>
          <p:grpSpPr bwMode="auto">
            <a:xfrm>
              <a:off x="4122730" y="1986995"/>
              <a:ext cx="1515717" cy="1745585"/>
              <a:chOff x="6894706" y="2055571"/>
              <a:chExt cx="2135901" cy="2739539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7005579" y="2512820"/>
                <a:ext cx="1830847" cy="1825835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6" name="Straight Connector 185"/>
              <p:cNvCxnSpPr/>
              <p:nvPr/>
            </p:nvCxnSpPr>
            <p:spPr>
              <a:xfrm flipH="1">
                <a:off x="8675534" y="3258893"/>
                <a:ext cx="355073" cy="3557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 flipV="1">
                <a:off x="8645020" y="3243154"/>
                <a:ext cx="355073" cy="3525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134" name="Group 187"/>
              <p:cNvGrpSpPr>
                <a:grpSpLocks/>
              </p:cNvGrpSpPr>
              <p:nvPr/>
            </p:nvGrpSpPr>
            <p:grpSpPr bwMode="auto">
              <a:xfrm>
                <a:off x="6894706" y="3313349"/>
                <a:ext cx="227685" cy="227685"/>
                <a:chOff x="7462110" y="4036160"/>
                <a:chExt cx="354177" cy="352912"/>
              </a:xfrm>
            </p:grpSpPr>
            <p:cxnSp>
              <p:nvCxnSpPr>
                <p:cNvPr id="193" name="Straight Connector 192"/>
                <p:cNvCxnSpPr/>
                <p:nvPr/>
              </p:nvCxnSpPr>
              <p:spPr>
                <a:xfrm flipH="1">
                  <a:off x="7461974" y="4034703"/>
                  <a:ext cx="353840" cy="35619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H="1" flipV="1">
                  <a:off x="7461974" y="4034703"/>
                  <a:ext cx="353840" cy="35619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Straight Connector 188"/>
              <p:cNvCxnSpPr/>
              <p:nvPr/>
            </p:nvCxnSpPr>
            <p:spPr>
              <a:xfrm flipH="1" flipV="1">
                <a:off x="7901585" y="2056360"/>
                <a:ext cx="2773" cy="45646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7901585" y="4338654"/>
                <a:ext cx="0" cy="45645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Oval 190"/>
              <p:cNvSpPr/>
              <p:nvPr/>
            </p:nvSpPr>
            <p:spPr>
              <a:xfrm>
                <a:off x="7840557" y="2443564"/>
                <a:ext cx="138701" cy="1353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7840557" y="4281991"/>
                <a:ext cx="138701" cy="1385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1098" name="Group 194"/>
            <p:cNvGrpSpPr>
              <a:grpSpLocks/>
            </p:cNvGrpSpPr>
            <p:nvPr/>
          </p:nvGrpSpPr>
          <p:grpSpPr bwMode="auto">
            <a:xfrm>
              <a:off x="2604830" y="1911101"/>
              <a:ext cx="1290992" cy="1821480"/>
              <a:chOff x="1542300" y="2518260"/>
              <a:chExt cx="1290992" cy="1821480"/>
            </a:xfrm>
          </p:grpSpPr>
          <p:grpSp>
            <p:nvGrpSpPr>
              <p:cNvPr id="131118" name="Group 195"/>
              <p:cNvGrpSpPr>
                <a:grpSpLocks/>
              </p:cNvGrpSpPr>
              <p:nvPr/>
            </p:nvGrpSpPr>
            <p:grpSpPr bwMode="auto">
              <a:xfrm>
                <a:off x="2073565" y="2897735"/>
                <a:ext cx="759727" cy="1062530"/>
                <a:chOff x="2133474" y="2518260"/>
                <a:chExt cx="987412" cy="1138426"/>
              </a:xfrm>
            </p:grpSpPr>
            <p:sp>
              <p:nvSpPr>
                <p:cNvPr id="203" name="Arc 202"/>
                <p:cNvSpPr/>
                <p:nvPr/>
              </p:nvSpPr>
              <p:spPr>
                <a:xfrm rot="5400000">
                  <a:off x="2440058" y="2217015"/>
                  <a:ext cx="380394" cy="982466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Arc 203"/>
                <p:cNvSpPr/>
                <p:nvPr/>
              </p:nvSpPr>
              <p:spPr>
                <a:xfrm rot="5400000" flipH="1">
                  <a:off x="2438574" y="2218088"/>
                  <a:ext cx="378245" cy="982466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Arc 204"/>
                <p:cNvSpPr/>
                <p:nvPr/>
              </p:nvSpPr>
              <p:spPr>
                <a:xfrm rot="5400000">
                  <a:off x="2442413" y="2605288"/>
                  <a:ext cx="378245" cy="964555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Arc 205"/>
                <p:cNvSpPr/>
                <p:nvPr/>
              </p:nvSpPr>
              <p:spPr>
                <a:xfrm rot="5400000" flipH="1">
                  <a:off x="2438574" y="2598483"/>
                  <a:ext cx="378245" cy="982466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7" name="Arc 206"/>
                <p:cNvSpPr/>
                <p:nvPr/>
              </p:nvSpPr>
              <p:spPr>
                <a:xfrm rot="5400000">
                  <a:off x="2443896" y="2982050"/>
                  <a:ext cx="380395" cy="969672"/>
                </a:xfrm>
                <a:prstGeom prst="arc">
                  <a:avLst>
                    <a:gd name="adj1" fmla="val 16200000"/>
                    <a:gd name="adj2" fmla="val 453116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8" name="Arc 207"/>
                <p:cNvSpPr/>
                <p:nvPr/>
              </p:nvSpPr>
              <p:spPr>
                <a:xfrm rot="5400000" flipH="1">
                  <a:off x="2434941" y="2975654"/>
                  <a:ext cx="380395" cy="982466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197" name="Straight Connector 196"/>
              <p:cNvCxnSpPr/>
              <p:nvPr/>
            </p:nvCxnSpPr>
            <p:spPr>
              <a:xfrm flipH="1">
                <a:off x="1542391" y="4339740"/>
                <a:ext cx="91143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1542391" y="2518434"/>
                <a:ext cx="0" cy="758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0800000" flipV="1">
                <a:off x="1542391" y="3202428"/>
                <a:ext cx="0" cy="11373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1542391" y="2518434"/>
                <a:ext cx="91143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2453826" y="2518434"/>
                <a:ext cx="0" cy="37910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2453826" y="3960636"/>
                <a:ext cx="0" cy="3791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099" name="Group 208"/>
            <p:cNvGrpSpPr>
              <a:grpSpLocks/>
            </p:cNvGrpSpPr>
            <p:nvPr/>
          </p:nvGrpSpPr>
          <p:grpSpPr bwMode="auto">
            <a:xfrm>
              <a:off x="2377145" y="2594156"/>
              <a:ext cx="455370" cy="455370"/>
              <a:chOff x="5185260" y="2518260"/>
              <a:chExt cx="910741" cy="910740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 flipH="1">
                <a:off x="5184109" y="2516471"/>
                <a:ext cx="913405" cy="91065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H="1" flipV="1">
                <a:off x="5184109" y="2516471"/>
                <a:ext cx="913405" cy="91065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2" name="Straight Connector 221"/>
            <p:cNvCxnSpPr>
              <a:endCxn id="224" idx="0"/>
            </p:cNvCxnSpPr>
            <p:nvPr/>
          </p:nvCxnSpPr>
          <p:spPr>
            <a:xfrm>
              <a:off x="784016" y="1909270"/>
              <a:ext cx="0" cy="4553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25" idx="4"/>
            </p:cNvCxnSpPr>
            <p:nvPr/>
          </p:nvCxnSpPr>
          <p:spPr>
            <a:xfrm flipH="1">
              <a:off x="784016" y="3124811"/>
              <a:ext cx="0" cy="605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/>
            <p:cNvSpPr/>
            <p:nvPr/>
          </p:nvSpPr>
          <p:spPr>
            <a:xfrm>
              <a:off x="555665" y="2364596"/>
              <a:ext cx="456702" cy="4573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55665" y="2667479"/>
              <a:ext cx="456702" cy="4573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1104" name="Group 227"/>
            <p:cNvGrpSpPr>
              <a:grpSpLocks/>
            </p:cNvGrpSpPr>
            <p:nvPr/>
          </p:nvGrpSpPr>
          <p:grpSpPr bwMode="auto">
            <a:xfrm>
              <a:off x="783350" y="1911100"/>
              <a:ext cx="1290992" cy="1821480"/>
              <a:chOff x="1542300" y="2518260"/>
              <a:chExt cx="1290992" cy="1821480"/>
            </a:xfrm>
          </p:grpSpPr>
          <p:grpSp>
            <p:nvGrpSpPr>
              <p:cNvPr id="131105" name="Group 228"/>
              <p:cNvGrpSpPr>
                <a:grpSpLocks/>
              </p:cNvGrpSpPr>
              <p:nvPr/>
            </p:nvGrpSpPr>
            <p:grpSpPr bwMode="auto">
              <a:xfrm>
                <a:off x="2073565" y="2897735"/>
                <a:ext cx="759727" cy="1062530"/>
                <a:chOff x="2133474" y="2518260"/>
                <a:chExt cx="987412" cy="1138426"/>
              </a:xfrm>
            </p:grpSpPr>
            <p:sp>
              <p:nvSpPr>
                <p:cNvPr id="236" name="Arc 235"/>
                <p:cNvSpPr/>
                <p:nvPr/>
              </p:nvSpPr>
              <p:spPr>
                <a:xfrm rot="5400000">
                  <a:off x="2439528" y="2218294"/>
                  <a:ext cx="380394" cy="979908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7" name="Arc 236"/>
                <p:cNvSpPr/>
                <p:nvPr/>
              </p:nvSpPr>
              <p:spPr>
                <a:xfrm rot="5400000" flipH="1">
                  <a:off x="2438044" y="2219369"/>
                  <a:ext cx="378245" cy="979907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Arc 237"/>
                <p:cNvSpPr/>
                <p:nvPr/>
              </p:nvSpPr>
              <p:spPr>
                <a:xfrm rot="5400000">
                  <a:off x="2441881" y="2606569"/>
                  <a:ext cx="378245" cy="961998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9" name="Arc 238"/>
                <p:cNvSpPr/>
                <p:nvPr/>
              </p:nvSpPr>
              <p:spPr>
                <a:xfrm rot="5400000" flipH="1">
                  <a:off x="2438044" y="2599764"/>
                  <a:ext cx="378245" cy="979907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Arc 239"/>
                <p:cNvSpPr/>
                <p:nvPr/>
              </p:nvSpPr>
              <p:spPr>
                <a:xfrm rot="5400000">
                  <a:off x="2443365" y="2983330"/>
                  <a:ext cx="380395" cy="967115"/>
                </a:xfrm>
                <a:prstGeom prst="arc">
                  <a:avLst>
                    <a:gd name="adj1" fmla="val 16200000"/>
                    <a:gd name="adj2" fmla="val 453116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Arc 240"/>
                <p:cNvSpPr/>
                <p:nvPr/>
              </p:nvSpPr>
              <p:spPr>
                <a:xfrm rot="5400000" flipH="1">
                  <a:off x="2434411" y="2976933"/>
                  <a:ext cx="380395" cy="979908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230" name="Straight Connector 229"/>
              <p:cNvCxnSpPr/>
              <p:nvPr/>
            </p:nvCxnSpPr>
            <p:spPr>
              <a:xfrm flipH="1">
                <a:off x="1542966" y="4339741"/>
                <a:ext cx="9094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H="1">
                <a:off x="1542966" y="2518436"/>
                <a:ext cx="9094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2452433" y="2518436"/>
                <a:ext cx="0" cy="37910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2452433" y="3960638"/>
                <a:ext cx="0" cy="3791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761" name="Curved Down Arrow 74760"/>
          <p:cNvSpPr/>
          <p:nvPr/>
        </p:nvSpPr>
        <p:spPr>
          <a:xfrm>
            <a:off x="2149475" y="1195388"/>
            <a:ext cx="985838" cy="379412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4763" name="Right Arrow 74762"/>
          <p:cNvSpPr/>
          <p:nvPr/>
        </p:nvSpPr>
        <p:spPr>
          <a:xfrm>
            <a:off x="7158038" y="1346200"/>
            <a:ext cx="608012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63" name="TextBox 7"/>
          <p:cNvSpPr txBox="1">
            <a:spLocks noChangeArrowheads="1"/>
          </p:cNvSpPr>
          <p:nvPr/>
        </p:nvSpPr>
        <p:spPr bwMode="auto">
          <a:xfrm>
            <a:off x="1087438" y="3851275"/>
            <a:ext cx="48561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Junction embedded in SC loop (rf-SQUID)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Inject flux  </a:t>
            </a:r>
            <a:r>
              <a:rPr lang="en-US" altLang="en-US" sz="1800">
                <a:latin typeface="Comic Sans MS" panose="030F0702030302020204" pitchFamily="66" charset="0"/>
                <a:sym typeface="Wingdings 3" panose="05040102010807070707" pitchFamily="18" charset="2"/>
              </a:rPr>
              <a:t>  induces </a:t>
            </a:r>
            <a:r>
              <a:rPr lang="en-US" altLang="en-US" sz="1800">
                <a:latin typeface="Comic Sans MS" panose="030F0702030302020204" pitchFamily="66" charset="0"/>
              </a:rPr>
              <a:t>circulating current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Detect flux with SQUID</a:t>
            </a:r>
          </a:p>
        </p:txBody>
      </p:sp>
      <p:sp>
        <p:nvSpPr>
          <p:cNvPr id="57364" name="TextBox 7"/>
          <p:cNvSpPr txBox="1">
            <a:spLocks noChangeArrowheads="1"/>
          </p:cNvSpPr>
          <p:nvPr/>
        </p:nvSpPr>
        <p:spPr bwMode="auto">
          <a:xfrm>
            <a:off x="6248400" y="3851275"/>
            <a:ext cx="531177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Junction in SC loop (rf-SQUID)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Inject current  </a:t>
            </a:r>
            <a:r>
              <a:rPr lang="en-US" altLang="en-US" sz="1800">
                <a:latin typeface="Comic Sans MS" panose="030F0702030302020204" pitchFamily="66" charset="0"/>
                <a:sym typeface="Wingdings 3" panose="05040102010807070707" pitchFamily="18" charset="2"/>
              </a:rPr>
              <a:t>  </a:t>
            </a:r>
            <a:r>
              <a:rPr lang="en-US" altLang="en-US" sz="1800">
                <a:latin typeface="Comic Sans MS" panose="030F0702030302020204" pitchFamily="66" charset="0"/>
              </a:rPr>
              <a:t>divides according to phase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Detect flux with SQUID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Extract CPR</a:t>
            </a:r>
          </a:p>
        </p:txBody>
      </p:sp>
      <p:sp>
        <p:nvSpPr>
          <p:cNvPr id="57365" name="TextBox 251"/>
          <p:cNvSpPr txBox="1">
            <a:spLocks noChangeArrowheads="1"/>
          </p:cNvSpPr>
          <p:nvPr/>
        </p:nvSpPr>
        <p:spPr bwMode="auto">
          <a:xfrm>
            <a:off x="2908300" y="1758950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I</a:t>
            </a:r>
            <a:r>
              <a:rPr lang="en-US" altLang="en-US" sz="2400" baseline="-250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7366" name="TextBox 252"/>
          <p:cNvSpPr txBox="1">
            <a:spLocks noChangeArrowheads="1"/>
          </p:cNvSpPr>
          <p:nvPr/>
        </p:nvSpPr>
        <p:spPr bwMode="auto">
          <a:xfrm>
            <a:off x="7916863" y="1682750"/>
            <a:ext cx="45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I</a:t>
            </a:r>
            <a:r>
              <a:rPr lang="en-US" altLang="en-US" sz="2400" baseline="-25000">
                <a:latin typeface="Comic Sans MS" panose="030F0702030302020204" pitchFamily="66" charset="0"/>
              </a:rPr>
              <a:t>c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222875"/>
            <a:ext cx="2044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30875" y="5424488"/>
            <a:ext cx="4003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>
                <a:solidFill>
                  <a:srgbClr val="006600"/>
                </a:solidFill>
              </a:rPr>
              <a:t>First used to study the properties  of superconducting microbridges </a:t>
            </a:r>
            <a:r>
              <a:rPr lang="en-US" altLang="en-US">
                <a:solidFill>
                  <a:srgbClr val="006600"/>
                </a:solidFill>
                <a:sym typeface="Wingdings 3" panose="05040102010807070707" pitchFamily="18" charset="2"/>
              </a:rPr>
              <a:t> skewed CPR arising from an online inductance that gives extra phase</a:t>
            </a:r>
            <a:endParaRPr lang="en-US" alt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  <p:bldP spid="176" grpId="0" animBg="1"/>
      <p:bldP spid="177" grpId="0" animBg="1"/>
      <p:bldP spid="182" grpId="0" animBg="1"/>
      <p:bldP spid="183" grpId="0" animBg="1"/>
      <p:bldP spid="74761" grpId="0" animBg="1"/>
      <p:bldP spid="74763" grpId="0" animBg="1"/>
      <p:bldP spid="57363" grpId="0"/>
      <p:bldP spid="57364" grpId="0"/>
      <p:bldP spid="57365" grpId="0"/>
      <p:bldP spid="5736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68"/>
          <p:cNvSpPr txBox="1">
            <a:spLocks noChangeArrowheads="1"/>
          </p:cNvSpPr>
          <p:nvPr/>
        </p:nvSpPr>
        <p:spPr bwMode="auto">
          <a:xfrm>
            <a:off x="1997075" y="12700"/>
            <a:ext cx="830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Direct measurement of the Current-Phase Relation</a:t>
            </a:r>
          </a:p>
        </p:txBody>
      </p:sp>
      <p:sp>
        <p:nvSpPr>
          <p:cNvPr id="132099" name="TextBox 5"/>
          <p:cNvSpPr txBox="1">
            <a:spLocks noChangeArrowheads="1"/>
          </p:cNvSpPr>
          <p:nvPr/>
        </p:nvSpPr>
        <p:spPr bwMode="auto">
          <a:xfrm>
            <a:off x="631825" y="620713"/>
            <a:ext cx="5099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mic Sans MS" panose="030F0702030302020204" pitchFamily="66" charset="0"/>
              </a:rPr>
              <a:t>Dispersive technique (Silver, Deaver, Il’ichev)</a:t>
            </a:r>
          </a:p>
        </p:txBody>
      </p:sp>
      <p:sp>
        <p:nvSpPr>
          <p:cNvPr id="58372" name="TextBox 7"/>
          <p:cNvSpPr txBox="1">
            <a:spLocks noChangeArrowheads="1"/>
          </p:cNvSpPr>
          <p:nvPr/>
        </p:nvSpPr>
        <p:spPr bwMode="auto">
          <a:xfrm>
            <a:off x="6467475" y="635000"/>
            <a:ext cx="3798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mic Sans MS" panose="030F0702030302020204" pitchFamily="66" charset="0"/>
              </a:rPr>
              <a:t>Asymmetric dc SQUID technique</a:t>
            </a:r>
          </a:p>
        </p:txBody>
      </p:sp>
      <p:sp>
        <p:nvSpPr>
          <p:cNvPr id="132101" name="TextBox 7"/>
          <p:cNvSpPr txBox="1">
            <a:spLocks noChangeArrowheads="1"/>
          </p:cNvSpPr>
          <p:nvPr/>
        </p:nvSpPr>
        <p:spPr bwMode="auto">
          <a:xfrm>
            <a:off x="631825" y="3505200"/>
            <a:ext cx="48577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Junction embedded in SC loop (rf-SQUID)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inductively-coupled to a tank circuit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Excite with rf signal </a:t>
            </a:r>
            <a:r>
              <a:rPr lang="en-US" altLang="en-US" sz="1800">
                <a:latin typeface="Comic Sans MS" panose="030F0702030302020204" pitchFamily="66" charset="0"/>
                <a:sym typeface="Wingdings 3" panose="05040102010807070707" pitchFamily="18" charset="2"/>
              </a:rPr>
              <a:t>  induces rf currents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Readout phase shift between V</a:t>
            </a:r>
            <a:r>
              <a:rPr lang="en-US" altLang="en-US" sz="1800" baseline="-25000">
                <a:latin typeface="Comic Sans MS" panose="030F0702030302020204" pitchFamily="66" charset="0"/>
              </a:rPr>
              <a:t>in</a:t>
            </a:r>
            <a:r>
              <a:rPr lang="en-US" altLang="en-US" sz="1800">
                <a:latin typeface="Comic Sans MS" panose="030F0702030302020204" pitchFamily="66" charset="0"/>
              </a:rPr>
              <a:t> and V</a:t>
            </a:r>
            <a:r>
              <a:rPr lang="en-US" altLang="en-US" sz="1800" baseline="-25000">
                <a:latin typeface="Comic Sans MS" panose="030F0702030302020204" pitchFamily="66" charset="0"/>
              </a:rPr>
              <a:t>out</a:t>
            </a:r>
            <a:r>
              <a:rPr lang="en-US" altLang="en-US" sz="180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Extract CPR</a:t>
            </a:r>
          </a:p>
        </p:txBody>
      </p:sp>
      <p:grpSp>
        <p:nvGrpSpPr>
          <p:cNvPr id="58374" name="Group 73733"/>
          <p:cNvGrpSpPr>
            <a:grpSpLocks/>
          </p:cNvGrpSpPr>
          <p:nvPr/>
        </p:nvGrpSpPr>
        <p:grpSpPr bwMode="auto">
          <a:xfrm>
            <a:off x="7310438" y="1682750"/>
            <a:ext cx="1290637" cy="1519238"/>
            <a:chOff x="6894706" y="2055571"/>
            <a:chExt cx="2135901" cy="2739539"/>
          </a:xfrm>
        </p:grpSpPr>
        <p:sp>
          <p:nvSpPr>
            <p:cNvPr id="4" name="Oval 3"/>
            <p:cNvSpPr/>
            <p:nvPr/>
          </p:nvSpPr>
          <p:spPr>
            <a:xfrm>
              <a:off x="7007674" y="2510730"/>
              <a:ext cx="1828521" cy="18292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8675938" y="3260740"/>
              <a:ext cx="354669" cy="3521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8644412" y="3243564"/>
              <a:ext cx="354669" cy="3521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111" name="Group 4"/>
            <p:cNvGrpSpPr>
              <a:grpSpLocks/>
            </p:cNvGrpSpPr>
            <p:nvPr/>
          </p:nvGrpSpPr>
          <p:grpSpPr bwMode="auto">
            <a:xfrm>
              <a:off x="6894706" y="3313349"/>
              <a:ext cx="227685" cy="227685"/>
              <a:chOff x="7462110" y="4036160"/>
              <a:chExt cx="354177" cy="352912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flipH="1">
                <a:off x="7462110" y="4034483"/>
                <a:ext cx="355544" cy="3549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7462110" y="4034483"/>
                <a:ext cx="355544" cy="3549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/>
            <p:nvPr/>
          </p:nvCxnSpPr>
          <p:spPr>
            <a:xfrm flipH="1" flipV="1">
              <a:off x="7900917" y="2055571"/>
              <a:ext cx="2628" cy="4551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7900917" y="4339951"/>
              <a:ext cx="0" cy="4551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7840493" y="2442027"/>
              <a:ext cx="139240" cy="137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840493" y="4282698"/>
              <a:ext cx="139240" cy="137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8375" name="TextBox 73732"/>
          <p:cNvSpPr txBox="1">
            <a:spLocks noChangeArrowheads="1"/>
          </p:cNvSpPr>
          <p:nvPr/>
        </p:nvSpPr>
        <p:spPr bwMode="auto">
          <a:xfrm>
            <a:off x="6702425" y="1835150"/>
            <a:ext cx="552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I</a:t>
            </a:r>
            <a:r>
              <a:rPr lang="en-US" altLang="en-US" sz="2400" baseline="-25000">
                <a:latin typeface="Comic Sans MS" panose="030F0702030302020204" pitchFamily="66" charset="0"/>
              </a:rPr>
              <a:t>c1</a:t>
            </a:r>
          </a:p>
        </p:txBody>
      </p:sp>
      <p:sp>
        <p:nvSpPr>
          <p:cNvPr id="58376" name="TextBox 75"/>
          <p:cNvSpPr txBox="1">
            <a:spLocks noChangeArrowheads="1"/>
          </p:cNvSpPr>
          <p:nvPr/>
        </p:nvSpPr>
        <p:spPr bwMode="auto">
          <a:xfrm>
            <a:off x="8524875" y="1835150"/>
            <a:ext cx="58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I</a:t>
            </a:r>
            <a:r>
              <a:rPr lang="en-US" altLang="en-US" sz="2400" baseline="-25000">
                <a:latin typeface="Comic Sans MS" panose="030F0702030302020204" pitchFamily="66" charset="0"/>
              </a:rPr>
              <a:t>c2</a:t>
            </a:r>
          </a:p>
        </p:txBody>
      </p:sp>
      <p:sp>
        <p:nvSpPr>
          <p:cNvPr id="58377" name="TextBox 76"/>
          <p:cNvSpPr txBox="1">
            <a:spLocks noChangeArrowheads="1"/>
          </p:cNvSpPr>
          <p:nvPr/>
        </p:nvSpPr>
        <p:spPr bwMode="auto">
          <a:xfrm>
            <a:off x="9283700" y="2593975"/>
            <a:ext cx="1195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I</a:t>
            </a:r>
            <a:r>
              <a:rPr lang="en-US" altLang="en-US" sz="2000" baseline="-25000">
                <a:latin typeface="Comic Sans MS" panose="030F0702030302020204" pitchFamily="66" charset="0"/>
              </a:rPr>
              <a:t>c1 </a:t>
            </a:r>
            <a:r>
              <a:rPr lang="en-US" altLang="en-US" sz="2000">
                <a:latin typeface="Comic Sans MS" panose="030F0702030302020204" pitchFamily="66" charset="0"/>
              </a:rPr>
              <a:t>&lt;&lt; I</a:t>
            </a:r>
            <a:r>
              <a:rPr lang="en-US" altLang="en-US" sz="2000" baseline="-25000">
                <a:latin typeface="Comic Sans MS" panose="030F0702030302020204" pitchFamily="66" charset="0"/>
              </a:rPr>
              <a:t>c2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 </a:t>
            </a:r>
            <a:endParaRPr lang="en-US" altLang="en-US" sz="2000" baseline="-25000">
              <a:latin typeface="Comic Sans MS" panose="030F0702030302020204" pitchFamily="66" charset="0"/>
            </a:endParaRPr>
          </a:p>
        </p:txBody>
      </p:sp>
      <p:sp>
        <p:nvSpPr>
          <p:cNvPr id="58378" name="TextBox 7"/>
          <p:cNvSpPr txBox="1">
            <a:spLocks noChangeArrowheads="1"/>
          </p:cNvSpPr>
          <p:nvPr/>
        </p:nvSpPr>
        <p:spPr bwMode="auto">
          <a:xfrm>
            <a:off x="6503988" y="3514725"/>
            <a:ext cx="48577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Junction embedded in dc SQUID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sym typeface="Wingdings 3" panose="05040102010807070707" pitchFamily="18" charset="2"/>
              </a:rPr>
              <a:t>Apply flux    induces circulating current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Measure critical current vs. flux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Modulation is dominated by the phase evolution of the small junction</a:t>
            </a:r>
            <a:endParaRPr lang="en-US" altLang="en-US" sz="1800" baseline="-2500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pic>
        <p:nvPicPr>
          <p:cNvPr id="132107" name="Picture 737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152525"/>
            <a:ext cx="40211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0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5" grpId="0"/>
      <p:bldP spid="58376" grpId="0"/>
      <p:bldP spid="58377" grpId="0"/>
      <p:bldP spid="583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166" y="230615"/>
            <a:ext cx="1369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Final project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107479" y="718096"/>
            <a:ext cx="1492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27 students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61861" y="1171501"/>
            <a:ext cx="1649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 groups of 4-5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5274" y="1721457"/>
            <a:ext cx="376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Explore a topic --- make a set of slides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20458" y="2269994"/>
            <a:ext cx="5191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12 minute presentation on May 12 (last day of class)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6668" y="3014396"/>
            <a:ext cx="9901671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Topics:</a:t>
            </a:r>
          </a:p>
          <a:p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Conventional superconducting qubits vs. topological superconducting qubits 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Superconducting </a:t>
            </a:r>
            <a:r>
              <a:rPr lang="en-US" dirty="0"/>
              <a:t>qubits vs. </a:t>
            </a:r>
            <a:r>
              <a:rPr lang="en-US" dirty="0" smtClean="0"/>
              <a:t>ion trap qubits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Superconducting qubits vs. semiconductor qubits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Quantum Supremacy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Superconductors </a:t>
            </a:r>
            <a:r>
              <a:rPr lang="en-US" dirty="0"/>
              <a:t>for Quantum </a:t>
            </a:r>
            <a:r>
              <a:rPr lang="en-US" dirty="0" smtClean="0"/>
              <a:t>Networking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Superconductors for Quantum </a:t>
            </a:r>
            <a:r>
              <a:rPr lang="en-US" dirty="0" smtClean="0"/>
              <a:t>Sensing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Quantum computing for discovery of new superconductors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Or a topic of your choosing  </a:t>
            </a:r>
          </a:p>
        </p:txBody>
      </p:sp>
    </p:spTree>
    <p:extLst>
      <p:ext uri="{BB962C8B-B14F-4D97-AF65-F5344CB8AC3E}">
        <p14:creationId xmlns:p14="http://schemas.microsoft.com/office/powerpoint/2010/main" val="35008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4493" y="62642"/>
            <a:ext cx="3158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Josephson Effects in Weak Links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54159" y="518608"/>
                <a:ext cx="66479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tunneling derived </a:t>
                </a:r>
                <a:r>
                  <a:rPr lang="en-US" dirty="0"/>
                  <a:t>for SIS tunnel junction </a:t>
                </a:r>
                <a:r>
                  <a:rPr lang="en-US" dirty="0" smtClean="0"/>
                  <a:t>    </a:t>
                </a:r>
                <a:r>
                  <a:rPr lang="en-US" dirty="0" smtClean="0">
                    <a:sym typeface="Symbol" panose="05050102010706020507" pitchFamily="18" charset="2"/>
                  </a:rPr>
                  <a:t></a:t>
                </a:r>
                <a:r>
                  <a:rPr lang="en-US" dirty="0" smtClean="0"/>
                  <a:t>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9" y="518608"/>
                <a:ext cx="6647974" cy="369332"/>
              </a:xfrm>
              <a:prstGeom prst="rect">
                <a:avLst/>
              </a:prstGeom>
              <a:blipFill>
                <a:blip r:embed="rId2"/>
                <a:stretch>
                  <a:fillRect l="-826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605045" y="49038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qp</a:t>
            </a:r>
            <a:r>
              <a:rPr lang="en-US" dirty="0"/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6240" y="1594389"/>
            <a:ext cx="11015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Josephson effect is more universal </a:t>
            </a:r>
            <a:r>
              <a:rPr lang="en-US" dirty="0" smtClean="0"/>
              <a:t>   </a:t>
            </a:r>
            <a:r>
              <a:rPr lang="en-US" dirty="0" smtClean="0">
                <a:sym typeface="Symbol" panose="05050102010706020507" pitchFamily="18" charset="2"/>
              </a:rPr>
              <a:t>    </a:t>
            </a:r>
            <a:r>
              <a:rPr lang="en-US" dirty="0" smtClean="0"/>
              <a:t>QM description in </a:t>
            </a:r>
            <a:r>
              <a:rPr lang="en-US" dirty="0"/>
              <a:t>terms of </a:t>
            </a:r>
            <a:r>
              <a:rPr lang="en-US" dirty="0" smtClean="0"/>
              <a:t>phase-locking </a:t>
            </a:r>
            <a:r>
              <a:rPr lang="en-US" dirty="0"/>
              <a:t>of </a:t>
            </a:r>
            <a:r>
              <a:rPr lang="en-US" dirty="0" smtClean="0"/>
              <a:t>superconductor  islands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60260" y="2114109"/>
            <a:ext cx="4954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to define </a:t>
            </a:r>
            <a:r>
              <a:rPr lang="en-US" dirty="0" smtClean="0"/>
              <a:t>Josephson  </a:t>
            </a:r>
            <a:r>
              <a:rPr lang="en-US" dirty="0"/>
              <a:t>effect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59439" y="2501416"/>
            <a:ext cx="4563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Not</a:t>
            </a:r>
            <a:r>
              <a:rPr lang="en-US" dirty="0"/>
              <a:t> </a:t>
            </a:r>
            <a:r>
              <a:rPr lang="en-US" dirty="0" smtClean="0"/>
              <a:t>supercurrent common in superconductors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F5A4AB-42BF-4FD9-998A-B5104DC3755E}"/>
              </a:ext>
            </a:extLst>
          </p:cNvPr>
          <p:cNvGrpSpPr/>
          <p:nvPr/>
        </p:nvGrpSpPr>
        <p:grpSpPr>
          <a:xfrm>
            <a:off x="6226970" y="2169523"/>
            <a:ext cx="2750326" cy="1517931"/>
            <a:chOff x="4118894" y="3153997"/>
            <a:chExt cx="1831530" cy="15179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880E89-A22F-4A8E-B325-A6BD741B5B69}"/>
                </a:ext>
              </a:extLst>
            </p:cNvPr>
            <p:cNvSpPr/>
            <p:nvPr/>
          </p:nvSpPr>
          <p:spPr>
            <a:xfrm>
              <a:off x="4121624" y="3480179"/>
              <a:ext cx="1828800" cy="9144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3">
              <a:extLst>
                <a:ext uri="{FF2B5EF4-FFF2-40B4-BE49-F238E27FC236}">
                  <a16:creationId xmlns:a16="http://schemas.microsoft.com/office/drawing/2014/main" id="{E83B2DAA-196A-4C02-9FEF-4AB410677126}"/>
                </a:ext>
              </a:extLst>
            </p:cNvPr>
            <p:cNvSpPr/>
            <p:nvPr/>
          </p:nvSpPr>
          <p:spPr>
            <a:xfrm>
              <a:off x="4301775" y="3160139"/>
              <a:ext cx="1463040" cy="6400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1CE9868C-58C6-4256-BBE7-3018F7DA4D70}"/>
                </a:ext>
              </a:extLst>
            </p:cNvPr>
            <p:cNvSpPr/>
            <p:nvPr/>
          </p:nvSpPr>
          <p:spPr>
            <a:xfrm>
              <a:off x="4301775" y="3999285"/>
              <a:ext cx="1463040" cy="6400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CC4ED6-8090-48F3-8AF7-E1F6C5E463BF}"/>
                </a:ext>
              </a:extLst>
            </p:cNvPr>
            <p:cNvSpPr/>
            <p:nvPr/>
          </p:nvSpPr>
          <p:spPr>
            <a:xfrm>
              <a:off x="4118895" y="4351888"/>
              <a:ext cx="182880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93FB71-4DD4-4105-A5AD-A22075FFD66A}"/>
                </a:ext>
              </a:extLst>
            </p:cNvPr>
            <p:cNvSpPr/>
            <p:nvPr/>
          </p:nvSpPr>
          <p:spPr>
            <a:xfrm>
              <a:off x="4118894" y="3153997"/>
              <a:ext cx="182880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59439" y="2947281"/>
                <a:ext cx="1793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u="sng" dirty="0"/>
                  <a:t>Not</a:t>
                </a: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439" y="2947281"/>
                <a:ext cx="1793248" cy="369332"/>
              </a:xfrm>
              <a:prstGeom prst="rect">
                <a:avLst/>
              </a:prstGeom>
              <a:blipFill>
                <a:blip r:embed="rId3"/>
                <a:stretch>
                  <a:fillRect l="-306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64493" y="3627305"/>
                <a:ext cx="45163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Key property: </a:t>
                </a:r>
                <a:r>
                  <a:rPr lang="en-US" dirty="0"/>
                  <a:t>	</a:t>
                </a:r>
                <a:r>
                  <a:rPr lang="en-US" dirty="0" smtClean="0"/>
                  <a:t>Periodic </a:t>
                </a:r>
                <a:r>
                  <a:rPr lang="en-US" dirty="0"/>
                  <a:t>CPR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93" y="3627305"/>
                <a:ext cx="4516394" cy="369332"/>
              </a:xfrm>
              <a:prstGeom prst="rect">
                <a:avLst/>
              </a:prstGeom>
              <a:blipFill>
                <a:blip r:embed="rId4"/>
                <a:stretch>
                  <a:fillRect l="-108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688058" y="4036917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some </a:t>
                </a:r>
                <a:r>
                  <a:rPr lang="en-US" dirty="0"/>
                  <a:t>phase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(usually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058" y="4036917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688058" y="4679301"/>
            <a:ext cx="74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Key </a:t>
            </a:r>
            <a:r>
              <a:rPr lang="en-US" dirty="0" smtClean="0"/>
              <a:t>experiments:</a:t>
            </a:r>
            <a:r>
              <a:rPr lang="en-US" dirty="0"/>
              <a:t>	</a:t>
            </a:r>
            <a:r>
              <a:rPr lang="en-US"/>
              <a:t>	</a:t>
            </a:r>
            <a:r>
              <a:rPr lang="en-US" smtClean="0"/>
              <a:t>CPR measurements (not common/challenging)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443039" y="5052087"/>
            <a:ext cx="251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AC-induced steps (steps</a:t>
            </a:r>
            <a:r>
              <a:rPr lang="en-US" dirty="0"/>
              <a:t>)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70619" y="5466447"/>
            <a:ext cx="4358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SQUID behavior/diffraction </a:t>
            </a:r>
            <a:r>
              <a:rPr lang="en-US" dirty="0" smtClean="0"/>
              <a:t>pattern behavior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755725" y="6186375"/>
            <a:ext cx="191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What is different ?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92596" y="6108831"/>
            <a:ext cx="6964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Critical current vs. T  </a:t>
            </a:r>
            <a:r>
              <a:rPr lang="en-US" dirty="0" smtClean="0">
                <a:sym typeface="Wingdings 3" panose="05040102010807070707" pitchFamily="18" charset="2"/>
              </a:rPr>
              <a:t>   how excitation suppress superconductivity</a:t>
            </a:r>
            <a:endParaRPr lang="en-US" dirty="0" smtClean="0"/>
          </a:p>
          <a:p>
            <a:r>
              <a:rPr lang="en-US" dirty="0" smtClean="0"/>
              <a:t>Critical current vs. B  </a:t>
            </a:r>
            <a:r>
              <a:rPr lang="en-US" dirty="0" smtClean="0">
                <a:sym typeface="Wingdings 3" panose="05040102010807070707" pitchFamily="18" charset="2"/>
              </a:rPr>
              <a:t>  </a:t>
            </a:r>
            <a:r>
              <a:rPr lang="en-US" dirty="0" smtClean="0"/>
              <a:t>current-phase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42002" y="1009465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002" y="1009465"/>
                <a:ext cx="11079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414909" y="87245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49095" y="873372"/>
                <a:ext cx="63889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095" y="873372"/>
                <a:ext cx="638893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567031" y="100235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(pair)</a:t>
            </a:r>
          </a:p>
        </p:txBody>
      </p:sp>
      <p:sp>
        <p:nvSpPr>
          <p:cNvPr id="6" name="Rectangle 5"/>
          <p:cNvSpPr/>
          <p:nvPr/>
        </p:nvSpPr>
        <p:spPr>
          <a:xfrm>
            <a:off x="953743" y="4029201"/>
            <a:ext cx="117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Waldram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60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904" y="351361"/>
            <a:ext cx="290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Types of Josephson junctions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9913" y="1264722"/>
            <a:ext cx="2431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S-N-S	normal metal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59913" y="816568"/>
            <a:ext cx="1932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S-I-S   	insulator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37502" y="1712876"/>
            <a:ext cx="2347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S-F-S          </a:t>
            </a:r>
            <a:r>
              <a:rPr lang="en-US" dirty="0" err="1" smtClean="0"/>
              <a:t>ferromagnet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59913" y="2208967"/>
            <a:ext cx="2492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S-Sm-S     semiconductor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1020" y="2710160"/>
            <a:ext cx="29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S-TI-S       topological insulator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37305" y="3222079"/>
            <a:ext cx="240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S-v-S        vacuum (STM)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37305" y="3770976"/>
            <a:ext cx="1960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S-g-S        graphene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48777" y="4319873"/>
            <a:ext cx="1740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microbridge</a:t>
            </a:r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36442" y="4863902"/>
            <a:ext cx="4832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Dayem</a:t>
            </a:r>
            <a:r>
              <a:rPr lang="en-US" dirty="0"/>
              <a:t> bridge</a:t>
            </a:r>
            <a:r>
              <a:rPr lang="en-US" dirty="0" smtClean="0"/>
              <a:t>”   (variable thickness </a:t>
            </a:r>
            <a:r>
              <a:rPr lang="en-US" dirty="0" err="1" smtClean="0"/>
              <a:t>microbridge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ube 2"/>
          <p:cNvSpPr/>
          <p:nvPr/>
        </p:nvSpPr>
        <p:spPr>
          <a:xfrm>
            <a:off x="7144815" y="5048568"/>
            <a:ext cx="1107503" cy="706323"/>
          </a:xfrm>
          <a:prstGeom prst="cube">
            <a:avLst>
              <a:gd name="adj" fmla="val 59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7964556" y="5270928"/>
            <a:ext cx="1107503" cy="261601"/>
          </a:xfrm>
          <a:prstGeom prst="cube">
            <a:avLst>
              <a:gd name="adj" fmla="val 59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8784297" y="5089017"/>
            <a:ext cx="1107503" cy="706323"/>
          </a:xfrm>
          <a:prstGeom prst="cube">
            <a:avLst>
              <a:gd name="adj" fmla="val 59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7308574" y="3857072"/>
            <a:ext cx="1107503" cy="706323"/>
          </a:xfrm>
          <a:prstGeom prst="cube">
            <a:avLst>
              <a:gd name="adj" fmla="val 59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8128315" y="4009385"/>
            <a:ext cx="1107503" cy="401696"/>
          </a:xfrm>
          <a:prstGeom prst="cube">
            <a:avLst>
              <a:gd name="adj" fmla="val 30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8948056" y="3875832"/>
            <a:ext cx="1107503" cy="706323"/>
          </a:xfrm>
          <a:prstGeom prst="cube">
            <a:avLst>
              <a:gd name="adj" fmla="val 59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891810" y="767664"/>
            <a:ext cx="873194" cy="584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49356" y="767664"/>
            <a:ext cx="873194" cy="584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40F93-6904-4F16-91E9-B38C44E28F50}"/>
              </a:ext>
            </a:extLst>
          </p:cNvPr>
          <p:cNvSpPr txBox="1"/>
          <p:nvPr/>
        </p:nvSpPr>
        <p:spPr>
          <a:xfrm>
            <a:off x="540364" y="357681"/>
            <a:ext cx="87345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7D4625-4409-4774-99CA-8EA812FE2564}"/>
              </a:ext>
            </a:extLst>
          </p:cNvPr>
          <p:cNvGrpSpPr/>
          <p:nvPr/>
        </p:nvGrpSpPr>
        <p:grpSpPr>
          <a:xfrm>
            <a:off x="2145422" y="309429"/>
            <a:ext cx="2619582" cy="1047399"/>
            <a:chOff x="2845559" y="1092834"/>
            <a:chExt cx="2743200" cy="11478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BF27A0-20ED-4773-AFA0-61C7E9CE1041}"/>
                </a:ext>
              </a:extLst>
            </p:cNvPr>
            <p:cNvSpPr/>
            <p:nvPr/>
          </p:nvSpPr>
          <p:spPr>
            <a:xfrm>
              <a:off x="3759959" y="1600571"/>
              <a:ext cx="914400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946A06-A276-4FE4-9D58-6E943DDDA774}"/>
                </a:ext>
              </a:extLst>
            </p:cNvPr>
            <p:cNvCxnSpPr/>
            <p:nvPr/>
          </p:nvCxnSpPr>
          <p:spPr>
            <a:xfrm>
              <a:off x="2845559" y="2240651"/>
              <a:ext cx="2743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AF72F76-6DCD-4523-BE9D-9D7C03712A77}"/>
                </a:ext>
              </a:extLst>
            </p:cNvPr>
            <p:cNvCxnSpPr/>
            <p:nvPr/>
          </p:nvCxnSpPr>
          <p:spPr>
            <a:xfrm>
              <a:off x="2845559" y="1600571"/>
              <a:ext cx="2743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BD60AB0-753A-4EB2-9C12-B774B2F7A007}"/>
                </a:ext>
              </a:extLst>
            </p:cNvPr>
            <p:cNvCxnSpPr/>
            <p:nvPr/>
          </p:nvCxnSpPr>
          <p:spPr>
            <a:xfrm>
              <a:off x="3759959" y="1460310"/>
              <a:ext cx="914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962DB83-AB62-4E0D-A43A-61CE56DB00CA}"/>
                    </a:ext>
                  </a:extLst>
                </p:cNvPr>
                <p:cNvSpPr txBox="1"/>
                <p:nvPr/>
              </p:nvSpPr>
              <p:spPr>
                <a:xfrm>
                  <a:off x="4006952" y="1092834"/>
                  <a:ext cx="272955" cy="404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962DB83-AB62-4E0D-A43A-61CE56DB0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6952" y="1092834"/>
                  <a:ext cx="272955" cy="404741"/>
                </a:xfrm>
                <a:prstGeom prst="rect">
                  <a:avLst/>
                </a:prstGeom>
                <a:blipFill>
                  <a:blip r:embed="rId2"/>
                  <a:stretch>
                    <a:fillRect r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FBA32D-7C9E-43BD-A757-79A16F231951}"/>
                </a:ext>
              </a:extLst>
            </p:cNvPr>
            <p:cNvSpPr txBox="1"/>
            <p:nvPr/>
          </p:nvSpPr>
          <p:spPr>
            <a:xfrm>
              <a:off x="4067033" y="1731058"/>
              <a:ext cx="28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0456BD-894C-40E6-A7A0-0ED94DCBEA99}"/>
                </a:ext>
              </a:extLst>
            </p:cNvPr>
            <p:cNvSpPr txBox="1"/>
            <p:nvPr/>
          </p:nvSpPr>
          <p:spPr>
            <a:xfrm>
              <a:off x="4967786" y="1731058"/>
              <a:ext cx="32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CD250E-EDB5-4FF6-82EB-2A4FAFCB80BB}"/>
                </a:ext>
              </a:extLst>
            </p:cNvPr>
            <p:cNvSpPr txBox="1"/>
            <p:nvPr/>
          </p:nvSpPr>
          <p:spPr>
            <a:xfrm>
              <a:off x="3145810" y="1731058"/>
              <a:ext cx="320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E3EF8DF-8E1C-47F4-BE64-B9E8AF0A5C69}"/>
              </a:ext>
            </a:extLst>
          </p:cNvPr>
          <p:cNvSpPr txBox="1"/>
          <p:nvPr/>
        </p:nvSpPr>
        <p:spPr>
          <a:xfrm>
            <a:off x="681371" y="1592672"/>
            <a:ext cx="569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PROXIMITY </a:t>
            </a:r>
            <a:r>
              <a:rPr lang="en-US" u="sng" dirty="0"/>
              <a:t>EFFECT</a:t>
            </a:r>
            <a:endParaRPr lang="en-US" dirty="0"/>
          </a:p>
          <a:p>
            <a:endParaRPr lang="en-US" u="sng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1450D8-A0C8-4BA6-A4DF-7B42A0C5222A}"/>
              </a:ext>
            </a:extLst>
          </p:cNvPr>
          <p:cNvGrpSpPr/>
          <p:nvPr/>
        </p:nvGrpSpPr>
        <p:grpSpPr>
          <a:xfrm>
            <a:off x="547437" y="4935270"/>
            <a:ext cx="5465416" cy="1128668"/>
            <a:chOff x="1221726" y="5931048"/>
            <a:chExt cx="5465416" cy="11286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44F982-4700-4B7E-9A23-74CB96C7AFB0}"/>
                </a:ext>
              </a:extLst>
            </p:cNvPr>
            <p:cNvSpPr txBox="1"/>
            <p:nvPr/>
          </p:nvSpPr>
          <p:spPr>
            <a:xfrm>
              <a:off x="1221726" y="6234957"/>
              <a:ext cx="1392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order </a:t>
              </a:r>
            </a:p>
            <a:p>
              <a:pPr algn="ctr"/>
              <a:r>
                <a:rPr lang="en-US" sz="1600" dirty="0" smtClean="0"/>
                <a:t>parameter </a:t>
              </a:r>
              <a:endParaRPr lang="en-US" sz="1600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C61979D-6B1E-4C52-94A9-5E5DAF5375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6058" y="5959363"/>
              <a:ext cx="212773" cy="1783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FF79AB-23D9-4DC0-9F96-5E5399FC1E4B}"/>
                </a:ext>
              </a:extLst>
            </p:cNvPr>
            <p:cNvSpPr txBox="1"/>
            <p:nvPr/>
          </p:nvSpPr>
          <p:spPr>
            <a:xfrm>
              <a:off x="2804354" y="6228719"/>
              <a:ext cx="1364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effective </a:t>
              </a:r>
            </a:p>
            <a:p>
              <a:pPr algn="ctr"/>
              <a:r>
                <a:rPr lang="en-US" sz="1600" dirty="0"/>
                <a:t>pairing </a:t>
              </a:r>
              <a:r>
                <a:rPr lang="en-US" sz="1600" dirty="0" smtClean="0"/>
                <a:t>interaction</a:t>
              </a:r>
              <a:endParaRPr lang="en-US" sz="1600" dirty="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8FDDC3F6-0F96-4E3F-9706-B4739378E17A}"/>
                </a:ext>
              </a:extLst>
            </p:cNvPr>
            <p:cNvSpPr/>
            <p:nvPr/>
          </p:nvSpPr>
          <p:spPr>
            <a:xfrm rot="454399">
              <a:off x="3453132" y="5931048"/>
              <a:ext cx="45719" cy="423254"/>
            </a:xfrm>
            <a:prstGeom prst="arc">
              <a:avLst/>
            </a:prstGeom>
            <a:ln>
              <a:head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9E1B70-C104-4AEA-B674-354B2EBCC02D}"/>
                </a:ext>
              </a:extLst>
            </p:cNvPr>
            <p:cNvSpPr txBox="1"/>
            <p:nvPr/>
          </p:nvSpPr>
          <p:spPr>
            <a:xfrm>
              <a:off x="4169130" y="6177376"/>
              <a:ext cx="2518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pair </a:t>
              </a:r>
              <a:r>
                <a:rPr lang="en-US" sz="1600" dirty="0" smtClean="0"/>
                <a:t>correlation </a:t>
              </a:r>
              <a:r>
                <a:rPr lang="en-US" sz="1600" dirty="0"/>
                <a:t>function</a:t>
              </a:r>
            </a:p>
            <a:p>
              <a:pPr algn="ctr"/>
              <a:r>
                <a:rPr lang="en-US" sz="1600" dirty="0"/>
                <a:t> – OR – </a:t>
              </a:r>
            </a:p>
            <a:p>
              <a:pPr algn="ctr"/>
              <a:r>
                <a:rPr lang="en-US" sz="1600" dirty="0"/>
                <a:t>condensate  amplitude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57BC06-8042-4A43-A3FB-85FDDE7334FC}"/>
              </a:ext>
            </a:extLst>
          </p:cNvPr>
          <p:cNvGrpSpPr/>
          <p:nvPr/>
        </p:nvGrpSpPr>
        <p:grpSpPr>
          <a:xfrm>
            <a:off x="5994451" y="1356828"/>
            <a:ext cx="5800299" cy="1948554"/>
            <a:chOff x="0" y="7587780"/>
            <a:chExt cx="6223380" cy="2151786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A149F06-4F0D-4FD5-807E-1EEB80E00BFE}"/>
                </a:ext>
              </a:extLst>
            </p:cNvPr>
            <p:cNvCxnSpPr>
              <a:cxnSpLocks/>
            </p:cNvCxnSpPr>
            <p:nvPr/>
          </p:nvCxnSpPr>
          <p:spPr>
            <a:xfrm>
              <a:off x="1499097" y="9266831"/>
              <a:ext cx="37667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F4B4929-E796-432F-A8E3-C17352BBD7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717" y="7929349"/>
              <a:ext cx="0" cy="13374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70B7AB3A-8447-4A7C-B619-38C542366EE9}"/>
                </a:ext>
              </a:extLst>
            </p:cNvPr>
            <p:cNvSpPr/>
            <p:nvPr/>
          </p:nvSpPr>
          <p:spPr>
            <a:xfrm flipH="1" flipV="1">
              <a:off x="3234520" y="8116679"/>
              <a:ext cx="2988860" cy="1127933"/>
            </a:xfrm>
            <a:prstGeom prst="arc">
              <a:avLst>
                <a:gd name="adj1" fmla="val 16200000"/>
                <a:gd name="adj2" fmla="val 21312859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26C7ADF9-1712-4429-A71C-C24CC7AAFA71}"/>
                </a:ext>
              </a:extLst>
            </p:cNvPr>
            <p:cNvSpPr/>
            <p:nvPr/>
          </p:nvSpPr>
          <p:spPr>
            <a:xfrm>
              <a:off x="0" y="8256939"/>
              <a:ext cx="3276717" cy="696036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8A27D0-574E-41A5-AC45-D88159214458}"/>
                </a:ext>
              </a:extLst>
            </p:cNvPr>
            <p:cNvSpPr txBox="1"/>
            <p:nvPr/>
          </p:nvSpPr>
          <p:spPr>
            <a:xfrm>
              <a:off x="1874863" y="7871017"/>
              <a:ext cx="313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612D6F-F184-4D92-BC5E-774C68F3C4D7}"/>
                </a:ext>
              </a:extLst>
            </p:cNvPr>
            <p:cNvSpPr txBox="1"/>
            <p:nvPr/>
          </p:nvSpPr>
          <p:spPr>
            <a:xfrm>
              <a:off x="3002736" y="7587780"/>
              <a:ext cx="631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F(x)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E33F3D-0EDF-4523-93C0-A124F5791656}"/>
                </a:ext>
              </a:extLst>
            </p:cNvPr>
            <p:cNvSpPr txBox="1"/>
            <p:nvPr/>
          </p:nvSpPr>
          <p:spPr>
            <a:xfrm>
              <a:off x="4008129" y="7871017"/>
              <a:ext cx="33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B4515F4-BC33-48EA-9897-A044125743A1}"/>
                    </a:ext>
                  </a:extLst>
                </p:cNvPr>
                <p:cNvSpPr txBox="1"/>
                <p:nvPr/>
              </p:nvSpPr>
              <p:spPr>
                <a:xfrm>
                  <a:off x="2379732" y="9093235"/>
                  <a:ext cx="50666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B4515F4-BC33-48EA-9897-A04412574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9732" y="9093235"/>
                  <a:ext cx="506663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5208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130024B-5129-4DFB-B747-D6B20EF334F3}"/>
                    </a:ext>
                  </a:extLst>
                </p:cNvPr>
                <p:cNvSpPr txBox="1"/>
                <p:nvPr/>
              </p:nvSpPr>
              <p:spPr>
                <a:xfrm>
                  <a:off x="3472173" y="9059482"/>
                  <a:ext cx="9199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I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130024B-5129-4DFB-B747-D6B20EF334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2173" y="9059482"/>
                  <a:ext cx="919962" cy="646331"/>
                </a:xfrm>
                <a:prstGeom prst="rect">
                  <a:avLst/>
                </a:prstGeom>
                <a:blipFill>
                  <a:blip r:embed="rId6"/>
                  <a:stretch>
                    <a:fillRect t="-5208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7B3485-4D62-4A3D-A7B6-3CC35D1597D2}"/>
                </a:ext>
              </a:extLst>
            </p:cNvPr>
            <p:cNvSpPr txBox="1"/>
            <p:nvPr/>
          </p:nvSpPr>
          <p:spPr>
            <a:xfrm>
              <a:off x="5265878" y="9059336"/>
              <a:ext cx="465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213404" y="6246014"/>
                <a:ext cx="5640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Proximity effect   </a:t>
                </a:r>
                <a:r>
                  <a:rPr lang="en-US" dirty="0" smtClean="0">
                    <a:sym typeface="Symbol" panose="05050102010706020507" pitchFamily="18" charset="2"/>
                  </a:rPr>
                  <a:t>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smears out across the interface </a:t>
                </a:r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404" y="6246014"/>
                <a:ext cx="5640390" cy="369332"/>
              </a:xfrm>
              <a:prstGeom prst="rect">
                <a:avLst/>
              </a:prstGeom>
              <a:blipFill>
                <a:blip r:embed="rId7"/>
                <a:stretch>
                  <a:fillRect l="-865" t="-23333" r="-97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906605" y="3557961"/>
                <a:ext cx="112780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605" y="3557961"/>
                <a:ext cx="1127809" cy="6183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8416634" y="3512692"/>
                <a:ext cx="1627788" cy="663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=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634" y="3512692"/>
                <a:ext cx="1627788" cy="663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0904602" y="3706096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966135" y="4551624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135" y="4551624"/>
                <a:ext cx="4106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347247" y="4269566"/>
                <a:ext cx="1080937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47" y="4269566"/>
                <a:ext cx="1080937" cy="9106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10935860" y="458715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071006" y="5273559"/>
                <a:ext cx="203722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006" y="5273559"/>
                <a:ext cx="2037224" cy="910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11380854" y="5402418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976766" y="3555350"/>
                <a:ext cx="3017685" cy="764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766" y="3555350"/>
                <a:ext cx="3017685" cy="7643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08163" y="3511064"/>
                <a:ext cx="2537811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63" y="3511064"/>
                <a:ext cx="2537811" cy="7645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521769" y="4519918"/>
                <a:ext cx="22992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769" y="4519918"/>
                <a:ext cx="2299283" cy="369332"/>
              </a:xfrm>
              <a:prstGeom prst="rect">
                <a:avLst/>
              </a:prstGeom>
              <a:blipFill>
                <a:blip r:embed="rId15"/>
                <a:stretch>
                  <a:fillRect t="-22951" r="-689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C61979D-6B1E-4C52-94A9-5E5DAF53750A}"/>
              </a:ext>
            </a:extLst>
          </p:cNvPr>
          <p:cNvCxnSpPr>
            <a:cxnSpLocks/>
          </p:cNvCxnSpPr>
          <p:nvPr/>
        </p:nvCxnSpPr>
        <p:spPr>
          <a:xfrm flipH="1" flipV="1">
            <a:off x="3585540" y="4887468"/>
            <a:ext cx="139271" cy="248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57794" y="2098896"/>
            <a:ext cx="6096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leakage of Cooper pairs out of S into </a:t>
            </a:r>
            <a:r>
              <a:rPr lang="en-US" dirty="0" smtClean="0"/>
              <a:t>N  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leakage of quasiparticles out of N into S   	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130037" y="2927896"/>
            <a:ext cx="436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Results in the spatial </a:t>
            </a:r>
            <a:r>
              <a:rPr lang="en-US" dirty="0"/>
              <a:t>variation of parameters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88981" y="2196444"/>
            <a:ext cx="144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  non-local</a:t>
            </a:r>
          </a:p>
        </p:txBody>
      </p:sp>
    </p:spTree>
    <p:extLst>
      <p:ext uri="{BB962C8B-B14F-4D97-AF65-F5344CB8AC3E}">
        <p14:creationId xmlns:p14="http://schemas.microsoft.com/office/powerpoint/2010/main" val="30472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4A6599-6540-4D2F-9196-03E5633B39BC}"/>
              </a:ext>
            </a:extLst>
          </p:cNvPr>
          <p:cNvGrpSpPr/>
          <p:nvPr/>
        </p:nvGrpSpPr>
        <p:grpSpPr>
          <a:xfrm>
            <a:off x="-609844" y="-644847"/>
            <a:ext cx="7519918" cy="4135272"/>
            <a:chOff x="-859810" y="-676927"/>
            <a:chExt cx="7226492" cy="3362023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C785D26F-1E73-43F9-90C4-F42D8EAE541F}"/>
                </a:ext>
              </a:extLst>
            </p:cNvPr>
            <p:cNvSpPr/>
            <p:nvPr/>
          </p:nvSpPr>
          <p:spPr>
            <a:xfrm rot="5400000">
              <a:off x="500190" y="-1482830"/>
              <a:ext cx="1811057" cy="4531058"/>
            </a:xfrm>
            <a:prstGeom prst="arc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1142E0F-7E3D-4D79-9975-0A550F1F9AC6}"/>
                </a:ext>
              </a:extLst>
            </p:cNvPr>
            <p:cNvGrpSpPr/>
            <p:nvPr/>
          </p:nvGrpSpPr>
          <p:grpSpPr>
            <a:xfrm>
              <a:off x="874155" y="-676927"/>
              <a:ext cx="5492527" cy="3362023"/>
              <a:chOff x="874155" y="-676927"/>
              <a:chExt cx="5492527" cy="3362023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2C7A2AF3-0A49-4742-AB63-647F3C864E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05719" y="504968"/>
                <a:ext cx="0" cy="17742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C8511595-5478-4DB6-B716-1C85EF4EFDDD}"/>
                  </a:ext>
                </a:extLst>
              </p:cNvPr>
              <p:cNvCxnSpPr/>
              <p:nvPr/>
            </p:nvCxnSpPr>
            <p:spPr>
              <a:xfrm>
                <a:off x="1405719" y="2279176"/>
                <a:ext cx="316628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E65F42A-3E67-43A6-82C3-658520DBF3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1063" y="504968"/>
                <a:ext cx="0" cy="173736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7074810-5B97-4C63-BADA-E0D8ECE90C5A}"/>
                  </a:ext>
                </a:extLst>
              </p:cNvPr>
              <p:cNvCxnSpPr/>
              <p:nvPr/>
            </p:nvCxnSpPr>
            <p:spPr>
              <a:xfrm flipV="1">
                <a:off x="3749723" y="541816"/>
                <a:ext cx="0" cy="173736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F10B8C5-7D16-4CEA-B35F-12E976095C33}"/>
                  </a:ext>
                </a:extLst>
              </p:cNvPr>
              <p:cNvSpPr/>
              <p:nvPr/>
            </p:nvSpPr>
            <p:spPr>
              <a:xfrm rot="5400000" flipV="1">
                <a:off x="2575857" y="-1641824"/>
                <a:ext cx="2732601" cy="4849049"/>
              </a:xfrm>
              <a:prstGeom prst="arc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38EFC2C8-64FE-4E3A-8220-F6CE3C9534DF}"/>
                  </a:ext>
                </a:extLst>
              </p:cNvPr>
              <p:cNvSpPr/>
              <p:nvPr/>
            </p:nvSpPr>
            <p:spPr>
              <a:xfrm rot="5400000" flipV="1">
                <a:off x="2633863" y="-865107"/>
                <a:ext cx="2732599" cy="3108959"/>
              </a:xfrm>
              <a:prstGeom prst="arc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2A062027-089B-4298-AB7E-21AF12564B75}"/>
                      </a:ext>
                    </a:extLst>
                  </p:cNvPr>
                  <p:cNvSpPr txBox="1"/>
                  <p:nvPr/>
                </p:nvSpPr>
                <p:spPr>
                  <a:xfrm>
                    <a:off x="874155" y="1188982"/>
                    <a:ext cx="4025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A062027-089B-4298-AB7E-21AF12564B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4155" y="1188982"/>
                    <a:ext cx="402593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0EE9F65-3FF6-42D9-AF38-7FA593B616AC}"/>
                      </a:ext>
                    </a:extLst>
                  </p:cNvPr>
                  <p:cNvSpPr txBox="1"/>
                  <p:nvPr/>
                </p:nvSpPr>
                <p:spPr>
                  <a:xfrm>
                    <a:off x="1426877" y="689372"/>
                    <a:ext cx="82227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0EE9F65-3FF6-42D9-AF38-7FA593B616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6877" y="689372"/>
                    <a:ext cx="822273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A5CAB801-1BCA-4232-ACAF-AED6F85D4D13}"/>
                      </a:ext>
                    </a:extLst>
                  </p:cNvPr>
                  <p:cNvSpPr txBox="1"/>
                  <p:nvPr/>
                </p:nvSpPr>
                <p:spPr>
                  <a:xfrm>
                    <a:off x="2357650" y="689371"/>
                    <a:ext cx="87345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A5CAB801-1BCA-4232-ACAF-AED6F85D4D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57650" y="689371"/>
                    <a:ext cx="87345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C82E895A-E2C2-476C-A2E8-BC6DE0470886}"/>
                      </a:ext>
                    </a:extLst>
                  </p:cNvPr>
                  <p:cNvSpPr txBox="1"/>
                  <p:nvPr/>
                </p:nvSpPr>
                <p:spPr>
                  <a:xfrm>
                    <a:off x="2988859" y="984844"/>
                    <a:ext cx="46402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82E895A-E2C2-476C-A2E8-BC6DE04708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8859" y="984844"/>
                    <a:ext cx="464023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5F894DE-36B1-4422-A831-90FC336FCDF0}"/>
                      </a:ext>
                    </a:extLst>
                  </p:cNvPr>
                  <p:cNvSpPr txBox="1"/>
                  <p:nvPr/>
                </p:nvSpPr>
                <p:spPr>
                  <a:xfrm>
                    <a:off x="2100049" y="2287684"/>
                    <a:ext cx="614149" cy="3002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𝑐𝑁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5F894DE-36B1-4422-A831-90FC336FCD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0049" y="2287684"/>
                    <a:ext cx="614149" cy="30027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E9C766D-188E-4819-BA2E-E6382C4EF411}"/>
                      </a:ext>
                    </a:extLst>
                  </p:cNvPr>
                  <p:cNvSpPr txBox="1"/>
                  <p:nvPr/>
                </p:nvSpPr>
                <p:spPr>
                  <a:xfrm>
                    <a:off x="3394881" y="2288527"/>
                    <a:ext cx="709683" cy="3002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𝑐𝑆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E9C766D-188E-4819-BA2E-E6382C4EF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881" y="2288527"/>
                    <a:ext cx="709683" cy="30027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2E725E-B96F-4CD7-A454-BC2017C16B30}"/>
                  </a:ext>
                </a:extLst>
              </p:cNvPr>
              <p:cNvSpPr txBox="1"/>
              <p:nvPr/>
            </p:nvSpPr>
            <p:spPr>
              <a:xfrm>
                <a:off x="1245019" y="2315764"/>
                <a:ext cx="321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B47375D9-D66A-4755-86F2-2615DEA25DD8}"/>
                      </a:ext>
                    </a:extLst>
                  </p:cNvPr>
                  <p:cNvSpPr txBox="1"/>
                  <p:nvPr/>
                </p:nvSpPr>
                <p:spPr>
                  <a:xfrm>
                    <a:off x="4542662" y="2103018"/>
                    <a:ext cx="4503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47375D9-D66A-4755-86F2-2615DEA25D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2662" y="2103018"/>
                    <a:ext cx="450373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ECDD7E-3893-4C9E-B96B-ABE693E166EF}"/>
              </a:ext>
            </a:extLst>
          </p:cNvPr>
          <p:cNvGrpSpPr/>
          <p:nvPr/>
        </p:nvGrpSpPr>
        <p:grpSpPr>
          <a:xfrm>
            <a:off x="1613467" y="4409918"/>
            <a:ext cx="3200400" cy="548640"/>
            <a:chOff x="1001359" y="4232171"/>
            <a:chExt cx="3200400" cy="5486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A00B68-8579-4104-98F4-D0D7FFF4154A}"/>
                </a:ext>
              </a:extLst>
            </p:cNvPr>
            <p:cNvSpPr/>
            <p:nvPr/>
          </p:nvSpPr>
          <p:spPr>
            <a:xfrm>
              <a:off x="1883437" y="4232171"/>
              <a:ext cx="1463040" cy="548640"/>
            </a:xfrm>
            <a:prstGeom prst="rect">
              <a:avLst/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3A53D1B-2665-45CB-8736-E0EE5CC4E707}"/>
                </a:ext>
              </a:extLst>
            </p:cNvPr>
            <p:cNvCxnSpPr/>
            <p:nvPr/>
          </p:nvCxnSpPr>
          <p:spPr>
            <a:xfrm>
              <a:off x="1001359" y="423217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5FBFE5D-3750-4A52-9F87-FAE78437DF8E}"/>
                </a:ext>
              </a:extLst>
            </p:cNvPr>
            <p:cNvCxnSpPr/>
            <p:nvPr/>
          </p:nvCxnSpPr>
          <p:spPr>
            <a:xfrm>
              <a:off x="1001359" y="478081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3CF4F8-DCC0-4620-BAD9-AC04CB01DC12}"/>
                </a:ext>
              </a:extLst>
            </p:cNvPr>
            <p:cNvSpPr txBox="1"/>
            <p:nvPr/>
          </p:nvSpPr>
          <p:spPr>
            <a:xfrm>
              <a:off x="3874213" y="4321825"/>
              <a:ext cx="32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DE79E0-118C-4660-B7D4-3837FCD7BEAA}"/>
                </a:ext>
              </a:extLst>
            </p:cNvPr>
            <p:cNvSpPr txBox="1"/>
            <p:nvPr/>
          </p:nvSpPr>
          <p:spPr>
            <a:xfrm>
              <a:off x="1097543" y="4321825"/>
              <a:ext cx="258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557A04-6AA1-4888-88F4-8DCE68D969A4}"/>
                </a:ext>
              </a:extLst>
            </p:cNvPr>
            <p:cNvSpPr txBox="1"/>
            <p:nvPr/>
          </p:nvSpPr>
          <p:spPr>
            <a:xfrm>
              <a:off x="2451184" y="4321825"/>
              <a:ext cx="32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49D752-A4FC-4D10-AF6D-C7E4DDE94316}"/>
              </a:ext>
            </a:extLst>
          </p:cNvPr>
          <p:cNvGrpSpPr/>
          <p:nvPr/>
        </p:nvGrpSpPr>
        <p:grpSpPr>
          <a:xfrm>
            <a:off x="565007" y="5246781"/>
            <a:ext cx="4406069" cy="1371600"/>
            <a:chOff x="-82964" y="5152030"/>
            <a:chExt cx="4406069" cy="13716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04B8B6-2B45-4317-922E-A472C21CEF8E}"/>
                </a:ext>
              </a:extLst>
            </p:cNvPr>
            <p:cNvCxnSpPr/>
            <p:nvPr/>
          </p:nvCxnSpPr>
          <p:spPr>
            <a:xfrm>
              <a:off x="1014757" y="6523630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12F2D9-267D-456D-8643-1806B320ED35}"/>
                </a:ext>
              </a:extLst>
            </p:cNvPr>
            <p:cNvCxnSpPr/>
            <p:nvPr/>
          </p:nvCxnSpPr>
          <p:spPr>
            <a:xfrm flipV="1">
              <a:off x="1874685" y="5152030"/>
              <a:ext cx="0" cy="1371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A911682-54BF-4CD7-86CD-35E8041840D3}"/>
                </a:ext>
              </a:extLst>
            </p:cNvPr>
            <p:cNvCxnSpPr/>
            <p:nvPr/>
          </p:nvCxnSpPr>
          <p:spPr>
            <a:xfrm flipV="1">
              <a:off x="3346477" y="5152030"/>
              <a:ext cx="0" cy="1371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8C8E2ED8-F47E-49A5-A4F9-958334942409}"/>
                </a:ext>
              </a:extLst>
            </p:cNvPr>
            <p:cNvSpPr/>
            <p:nvPr/>
          </p:nvSpPr>
          <p:spPr>
            <a:xfrm>
              <a:off x="-82964" y="5166367"/>
              <a:ext cx="1971611" cy="700594"/>
            </a:xfrm>
            <a:prstGeom prst="arc">
              <a:avLst>
                <a:gd name="adj1" fmla="val 16200000"/>
                <a:gd name="adj2" fmla="val 21407158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1A6D68E-7204-4F66-9A97-847BE4B40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3341564" y="5203879"/>
              <a:ext cx="981541" cy="304826"/>
            </a:xfrm>
            <a:prstGeom prst="rect">
              <a:avLst/>
            </a:prstGeom>
          </p:spPr>
        </p:pic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47A60041-7912-4DB8-B43E-214D05BD79FF}"/>
                </a:ext>
              </a:extLst>
            </p:cNvPr>
            <p:cNvSpPr/>
            <p:nvPr/>
          </p:nvSpPr>
          <p:spPr>
            <a:xfrm flipV="1">
              <a:off x="1828601" y="5239183"/>
              <a:ext cx="1518587" cy="1110750"/>
            </a:xfrm>
            <a:prstGeom prst="arc">
              <a:avLst>
                <a:gd name="adj1" fmla="val 16518425"/>
                <a:gd name="adj2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E1E9313-908F-4560-B211-1B6B3178CE5E}"/>
                </a:ext>
              </a:extLst>
            </p:cNvPr>
            <p:cNvSpPr txBox="1"/>
            <p:nvPr/>
          </p:nvSpPr>
          <p:spPr>
            <a:xfrm>
              <a:off x="2437066" y="5437480"/>
              <a:ext cx="272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5A129C3-5718-4D9D-9174-4D2FF1758BDE}"/>
                </a:ext>
              </a:extLst>
            </p:cNvPr>
            <p:cNvSpPr txBox="1"/>
            <p:nvPr/>
          </p:nvSpPr>
          <p:spPr>
            <a:xfrm>
              <a:off x="1122683" y="5646836"/>
              <a:ext cx="286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01C062-8BD3-4987-8F19-BD619BAE3718}"/>
                </a:ext>
              </a:extLst>
            </p:cNvPr>
            <p:cNvSpPr txBox="1"/>
            <p:nvPr/>
          </p:nvSpPr>
          <p:spPr>
            <a:xfrm>
              <a:off x="3696734" y="5682295"/>
              <a:ext cx="299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D80DE07-6912-457D-AD58-DBA6AEBD0FAA}"/>
                  </a:ext>
                </a:extLst>
              </p:cNvPr>
              <p:cNvSpPr txBox="1"/>
              <p:nvPr/>
            </p:nvSpPr>
            <p:spPr>
              <a:xfrm>
                <a:off x="7258680" y="2894566"/>
                <a:ext cx="5179498" cy="106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b="0" i="1" baseline="-25000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   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D80DE07-6912-457D-AD58-DBA6AEBD0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680" y="2894566"/>
                <a:ext cx="5179498" cy="10649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84151934-B346-49BE-9D85-1AB281A0308D}"/>
              </a:ext>
            </a:extLst>
          </p:cNvPr>
          <p:cNvGrpSpPr/>
          <p:nvPr/>
        </p:nvGrpSpPr>
        <p:grpSpPr>
          <a:xfrm>
            <a:off x="7445973" y="4730981"/>
            <a:ext cx="3066448" cy="1935478"/>
            <a:chOff x="908986" y="7792872"/>
            <a:chExt cx="3066448" cy="1935478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49BA0F4-9859-4B85-98C9-808B72F40349}"/>
                </a:ext>
              </a:extLst>
            </p:cNvPr>
            <p:cNvCxnSpPr/>
            <p:nvPr/>
          </p:nvCxnSpPr>
          <p:spPr>
            <a:xfrm flipV="1">
              <a:off x="1380937" y="7792872"/>
              <a:ext cx="0" cy="15149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19FB9E5-9C20-43F9-8E12-21D3AC3DAEEB}"/>
                </a:ext>
              </a:extLst>
            </p:cNvPr>
            <p:cNvCxnSpPr/>
            <p:nvPr/>
          </p:nvCxnSpPr>
          <p:spPr>
            <a:xfrm>
              <a:off x="1388432" y="9307773"/>
              <a:ext cx="221475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Freeform: Shape 62">
              <a:extLst>
                <a:ext uri="{FF2B5EF4-FFF2-40B4-BE49-F238E27FC236}">
                  <a16:creationId xmlns:a16="http://schemas.microsoft.com/office/drawing/2014/main" id="{1F391085-2DE1-459F-8437-702A69C052F7}"/>
                </a:ext>
              </a:extLst>
            </p:cNvPr>
            <p:cNvSpPr/>
            <p:nvPr/>
          </p:nvSpPr>
          <p:spPr>
            <a:xfrm>
              <a:off x="1694944" y="7845460"/>
              <a:ext cx="1287185" cy="1461439"/>
            </a:xfrm>
            <a:custGeom>
              <a:avLst/>
              <a:gdLst>
                <a:gd name="connsiteX0" fmla="*/ 0 w 736979"/>
                <a:gd name="connsiteY0" fmla="*/ 0 h 1446663"/>
                <a:gd name="connsiteX1" fmla="*/ 736979 w 736979"/>
                <a:gd name="connsiteY1" fmla="*/ 1446663 h 144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6979" h="1446663">
                  <a:moveTo>
                    <a:pt x="0" y="0"/>
                  </a:moveTo>
                  <a:cubicBezTo>
                    <a:pt x="134203" y="595952"/>
                    <a:pt x="268406" y="1191905"/>
                    <a:pt x="736979" y="1446663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BB16538-B040-477B-9F01-72C573594819}"/>
                </a:ext>
              </a:extLst>
            </p:cNvPr>
            <p:cNvSpPr txBox="1"/>
            <p:nvPr/>
          </p:nvSpPr>
          <p:spPr>
            <a:xfrm>
              <a:off x="1762359" y="7936048"/>
              <a:ext cx="584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2F04112-FDED-4C13-B9D9-21A8FAD28B61}"/>
                </a:ext>
              </a:extLst>
            </p:cNvPr>
            <p:cNvSpPr txBox="1"/>
            <p:nvPr/>
          </p:nvSpPr>
          <p:spPr>
            <a:xfrm>
              <a:off x="1416801" y="8615568"/>
              <a:ext cx="527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BE3121-D8D3-4E80-96F9-A3565E689307}"/>
                </a:ext>
              </a:extLst>
            </p:cNvPr>
            <p:cNvSpPr txBox="1"/>
            <p:nvPr/>
          </p:nvSpPr>
          <p:spPr>
            <a:xfrm>
              <a:off x="2839523" y="9096655"/>
              <a:ext cx="304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AFE4E2B-4F50-4B29-9F9E-87BC43D73C76}"/>
                    </a:ext>
                  </a:extLst>
                </p:cNvPr>
                <p:cNvSpPr txBox="1"/>
                <p:nvPr/>
              </p:nvSpPr>
              <p:spPr>
                <a:xfrm>
                  <a:off x="2750117" y="9359018"/>
                  <a:ext cx="4640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AFE4E2B-4F50-4B29-9F9E-87BC43D73C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0117" y="9359018"/>
                  <a:ext cx="46402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3863B0B-B1E8-40BD-B72A-45C1C45411C3}"/>
                    </a:ext>
                  </a:extLst>
                </p:cNvPr>
                <p:cNvSpPr txBox="1"/>
                <p:nvPr/>
              </p:nvSpPr>
              <p:spPr>
                <a:xfrm>
                  <a:off x="3650597" y="9136755"/>
                  <a:ext cx="3248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3863B0B-B1E8-40BD-B72A-45C1C4541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597" y="9136755"/>
                  <a:ext cx="32483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8BE1462-B253-44A2-817D-06FCF135FA6B}"/>
                    </a:ext>
                  </a:extLst>
                </p:cNvPr>
                <p:cNvSpPr txBox="1"/>
                <p:nvPr/>
              </p:nvSpPr>
              <p:spPr>
                <a:xfrm>
                  <a:off x="908986" y="7877721"/>
                  <a:ext cx="3684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8BE1462-B253-44A2-817D-06FCF135F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986" y="7877721"/>
                  <a:ext cx="368485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Arc 49">
            <a:extLst>
              <a:ext uri="{FF2B5EF4-FFF2-40B4-BE49-F238E27FC236}">
                <a16:creationId xmlns:a16="http://schemas.microsoft.com/office/drawing/2014/main" id="{47A60041-7912-4DB8-B43E-214D05BD79FF}"/>
              </a:ext>
            </a:extLst>
          </p:cNvPr>
          <p:cNvSpPr/>
          <p:nvPr/>
        </p:nvSpPr>
        <p:spPr>
          <a:xfrm flipH="1" flipV="1">
            <a:off x="2515161" y="5375889"/>
            <a:ext cx="1608689" cy="1068180"/>
          </a:xfrm>
          <a:prstGeom prst="arc">
            <a:avLst>
              <a:gd name="adj1" fmla="val 16265900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899761" y="3609903"/>
                <a:ext cx="2850075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i="1" baseline="-25000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761" y="3609903"/>
                <a:ext cx="2850075" cy="7693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879304" y="149840"/>
            <a:ext cx="2610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Temperature dependence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100663" y="3577578"/>
            <a:ext cx="20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Spatia</a:t>
            </a:r>
            <a:r>
              <a:rPr lang="en-US" dirty="0"/>
              <a:t>l</a:t>
            </a:r>
            <a:r>
              <a:rPr lang="en-US" dirty="0" smtClean="0"/>
              <a:t> dependence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258642" y="2318810"/>
            <a:ext cx="1613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Critical current</a:t>
            </a:r>
            <a:endParaRPr lang="en-US" dirty="0"/>
          </a:p>
        </p:txBody>
      </p:sp>
      <p:sp>
        <p:nvSpPr>
          <p:cNvPr id="33" name="Arc 32"/>
          <p:cNvSpPr/>
          <p:nvPr/>
        </p:nvSpPr>
        <p:spPr>
          <a:xfrm>
            <a:off x="6318031" y="5323159"/>
            <a:ext cx="3181379" cy="2039337"/>
          </a:xfrm>
          <a:prstGeom prst="arc">
            <a:avLst>
              <a:gd name="adj1" fmla="val 16200000"/>
              <a:gd name="adj2" fmla="val 2137829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972999" y="3953372"/>
                <a:ext cx="4756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999" y="3953372"/>
                <a:ext cx="47564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>
            <a:off x="3489377" y="4186047"/>
            <a:ext cx="4897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515161" y="4186047"/>
            <a:ext cx="417103" cy="13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8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CE8E74-55CD-4E3F-A4A0-9EB76567DDD5}"/>
              </a:ext>
            </a:extLst>
          </p:cNvPr>
          <p:cNvSpPr txBox="1"/>
          <p:nvPr/>
        </p:nvSpPr>
        <p:spPr>
          <a:xfrm>
            <a:off x="801877" y="244789"/>
            <a:ext cx="337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Microscopic picture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A397AB-71CA-40A7-BA6E-50C3B77BF2D1}"/>
              </a:ext>
            </a:extLst>
          </p:cNvPr>
          <p:cNvGrpSpPr/>
          <p:nvPr/>
        </p:nvGrpSpPr>
        <p:grpSpPr>
          <a:xfrm>
            <a:off x="801876" y="831643"/>
            <a:ext cx="2538485" cy="887104"/>
            <a:chOff x="1064524" y="1337481"/>
            <a:chExt cx="2286000" cy="731520"/>
          </a:xfrm>
        </p:grpSpPr>
        <p:pic>
          <p:nvPicPr>
            <p:cNvPr id="4" name="Picture 3" descr="A close up of an insect&#10;&#10;Description automatically generated">
              <a:extLst>
                <a:ext uri="{FF2B5EF4-FFF2-40B4-BE49-F238E27FC236}">
                  <a16:creationId xmlns:a16="http://schemas.microsoft.com/office/drawing/2014/main" id="{18C5C759-E511-4F8B-820D-69E8EB02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65" y="1365234"/>
              <a:ext cx="626577" cy="58867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AD6998-3DEC-4F98-A9FE-FE492AE38DC2}"/>
                </a:ext>
              </a:extLst>
            </p:cNvPr>
            <p:cNvSpPr/>
            <p:nvPr/>
          </p:nvSpPr>
          <p:spPr>
            <a:xfrm>
              <a:off x="1927062" y="1337481"/>
              <a:ext cx="640080" cy="73152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10223B-6DC3-44FB-A08D-17229C193ABA}"/>
                </a:ext>
              </a:extLst>
            </p:cNvPr>
            <p:cNvCxnSpPr/>
            <p:nvPr/>
          </p:nvCxnSpPr>
          <p:spPr>
            <a:xfrm>
              <a:off x="1064524" y="1337481"/>
              <a:ext cx="2286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DA67A7-9687-4685-A0DD-F8085C8343EC}"/>
                </a:ext>
              </a:extLst>
            </p:cNvPr>
            <p:cNvCxnSpPr/>
            <p:nvPr/>
          </p:nvCxnSpPr>
          <p:spPr>
            <a:xfrm>
              <a:off x="1064524" y="2069001"/>
              <a:ext cx="2286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C760CA8-047A-411B-AC98-7EB6B4D23449}"/>
                </a:ext>
              </a:extLst>
            </p:cNvPr>
            <p:cNvCxnSpPr/>
            <p:nvPr/>
          </p:nvCxnSpPr>
          <p:spPr>
            <a:xfrm>
              <a:off x="2567142" y="1812423"/>
              <a:ext cx="5493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D2D261B-8F06-4A44-ADE7-7D516F19025B}"/>
                </a:ext>
              </a:extLst>
            </p:cNvPr>
            <p:cNvCxnSpPr/>
            <p:nvPr/>
          </p:nvCxnSpPr>
          <p:spPr>
            <a:xfrm>
              <a:off x="1463038" y="1501254"/>
              <a:ext cx="464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CF8508-6C95-4083-825E-A18024FBC03D}"/>
                </a:ext>
              </a:extLst>
            </p:cNvPr>
            <p:cNvSpPr txBox="1"/>
            <p:nvPr/>
          </p:nvSpPr>
          <p:spPr>
            <a:xfrm>
              <a:off x="1282885" y="1584572"/>
              <a:ext cx="360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C0F368-7FBA-43CD-B83A-E6A3F4AA6FEC}"/>
                </a:ext>
              </a:extLst>
            </p:cNvPr>
            <p:cNvSpPr txBox="1"/>
            <p:nvPr/>
          </p:nvSpPr>
          <p:spPr>
            <a:xfrm>
              <a:off x="2841802" y="1474902"/>
              <a:ext cx="32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08F9EE-D62F-48CC-8671-1BCB16C2F141}"/>
                </a:ext>
              </a:extLst>
            </p:cNvPr>
            <p:cNvSpPr txBox="1"/>
            <p:nvPr/>
          </p:nvSpPr>
          <p:spPr>
            <a:xfrm>
              <a:off x="1996812" y="1658534"/>
              <a:ext cx="2729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900383-0909-4814-8F14-BA4D1B08CB4A}"/>
              </a:ext>
            </a:extLst>
          </p:cNvPr>
          <p:cNvSpPr txBox="1"/>
          <p:nvPr/>
        </p:nvSpPr>
        <p:spPr>
          <a:xfrm>
            <a:off x="4114523" y="858926"/>
            <a:ext cx="4607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conduction by diffusion through linear </a:t>
            </a:r>
            <a:r>
              <a:rPr lang="en-US" dirty="0" smtClean="0"/>
              <a:t>How </a:t>
            </a:r>
            <a:r>
              <a:rPr lang="en-US" dirty="0"/>
              <a:t>is phase coherence mentioned?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4AF07B-B99B-4465-8723-17F64ABB9866}"/>
              </a:ext>
            </a:extLst>
          </p:cNvPr>
          <p:cNvGrpSpPr/>
          <p:nvPr/>
        </p:nvGrpSpPr>
        <p:grpSpPr>
          <a:xfrm>
            <a:off x="847999" y="2229634"/>
            <a:ext cx="4464900" cy="2015188"/>
            <a:chOff x="925966" y="3498507"/>
            <a:chExt cx="4464900" cy="201518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BF0899-7E29-48BD-BBD7-0C9CE433FE67}"/>
                </a:ext>
              </a:extLst>
            </p:cNvPr>
            <p:cNvCxnSpPr>
              <a:cxnSpLocks/>
            </p:cNvCxnSpPr>
            <p:nvPr/>
          </p:nvCxnSpPr>
          <p:spPr>
            <a:xfrm>
              <a:off x="925966" y="5513695"/>
              <a:ext cx="44649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F387B1C-A9CC-4D0A-8A86-A82FB0781AEC}"/>
                </a:ext>
              </a:extLst>
            </p:cNvPr>
            <p:cNvCxnSpPr/>
            <p:nvPr/>
          </p:nvCxnSpPr>
          <p:spPr>
            <a:xfrm flipV="1">
              <a:off x="3260902" y="3835020"/>
              <a:ext cx="0" cy="16786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6D384AD-82E6-4491-BDC2-E0B5D84808BA}"/>
                </a:ext>
              </a:extLst>
            </p:cNvPr>
            <p:cNvSpPr/>
            <p:nvPr/>
          </p:nvSpPr>
          <p:spPr>
            <a:xfrm flipV="1">
              <a:off x="1307879" y="4233534"/>
              <a:ext cx="1463040" cy="128016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2003241-7834-48B2-A17C-554CC1DB2DA9}"/>
                </a:ext>
              </a:extLst>
            </p:cNvPr>
            <p:cNvCxnSpPr>
              <a:cxnSpLocks/>
            </p:cNvCxnSpPr>
            <p:nvPr/>
          </p:nvCxnSpPr>
          <p:spPr>
            <a:xfrm>
              <a:off x="2565342" y="4548636"/>
              <a:ext cx="2206396" cy="1479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AEF62B6-C457-4C92-B2CD-CF145C8C34D7}"/>
                </a:ext>
              </a:extLst>
            </p:cNvPr>
            <p:cNvSpPr/>
            <p:nvPr/>
          </p:nvSpPr>
          <p:spPr>
            <a:xfrm>
              <a:off x="3702113" y="3629502"/>
              <a:ext cx="1188720" cy="12801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C8FD15-92D3-4215-9205-1B0C1CA807A0}"/>
                </a:ext>
              </a:extLst>
            </p:cNvPr>
            <p:cNvSpPr/>
            <p:nvPr/>
          </p:nvSpPr>
          <p:spPr>
            <a:xfrm>
              <a:off x="3702113" y="3498507"/>
              <a:ext cx="1280160" cy="822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445110-9AE3-484F-9183-5F0EB3D3B70A}"/>
                </a:ext>
              </a:extLst>
            </p:cNvPr>
            <p:cNvSpPr/>
            <p:nvPr/>
          </p:nvSpPr>
          <p:spPr>
            <a:xfrm>
              <a:off x="4796059" y="4498984"/>
              <a:ext cx="91440" cy="914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4A76528-3557-43B4-BA77-1000CE5D91CE}"/>
                </a:ext>
              </a:extLst>
            </p:cNvPr>
            <p:cNvCxnSpPr/>
            <p:nvPr/>
          </p:nvCxnSpPr>
          <p:spPr>
            <a:xfrm>
              <a:off x="4159995" y="5513694"/>
              <a:ext cx="272955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644425D-F30B-4FC0-AD8D-C17A64015FB2}"/>
                </a:ext>
              </a:extLst>
            </p:cNvPr>
            <p:cNvCxnSpPr/>
            <p:nvPr/>
          </p:nvCxnSpPr>
          <p:spPr>
            <a:xfrm flipV="1">
              <a:off x="4296472" y="4909710"/>
              <a:ext cx="9112" cy="60398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A64BC81-F31D-4524-B30B-A523628C268C}"/>
                </a:ext>
              </a:extLst>
            </p:cNvPr>
            <p:cNvSpPr/>
            <p:nvPr/>
          </p:nvSpPr>
          <p:spPr>
            <a:xfrm>
              <a:off x="4458616" y="5161170"/>
              <a:ext cx="91440" cy="9144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215A165-4092-4C84-99CB-323CEEAF3263}"/>
                </a:ext>
              </a:extLst>
            </p:cNvPr>
            <p:cNvCxnSpPr/>
            <p:nvPr/>
          </p:nvCxnSpPr>
          <p:spPr>
            <a:xfrm>
              <a:off x="2333765" y="5040657"/>
              <a:ext cx="1634868" cy="438774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ADE15AB4-41BF-44A1-85FF-9CAB7391F3C5}"/>
                </a:ext>
              </a:extLst>
            </p:cNvPr>
            <p:cNvSpPr/>
            <p:nvPr/>
          </p:nvSpPr>
          <p:spPr>
            <a:xfrm rot="19498136">
              <a:off x="1763722" y="4930875"/>
              <a:ext cx="455671" cy="299738"/>
            </a:xfrm>
            <a:prstGeom prst="arc">
              <a:avLst/>
            </a:prstGeom>
            <a:ln>
              <a:head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C3DC5FA-FC5D-4D2D-9C06-068AC6961BAE}"/>
                </a:ext>
              </a:extLst>
            </p:cNvPr>
            <p:cNvSpPr/>
            <p:nvPr/>
          </p:nvSpPr>
          <p:spPr>
            <a:xfrm>
              <a:off x="1718969" y="4983480"/>
              <a:ext cx="91440" cy="914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3A8DBB-046F-44C1-AB08-8EE745FD7F98}"/>
                </a:ext>
              </a:extLst>
            </p:cNvPr>
            <p:cNvSpPr txBox="1"/>
            <p:nvPr/>
          </p:nvSpPr>
          <p:spPr>
            <a:xfrm>
              <a:off x="4444810" y="3848744"/>
              <a:ext cx="354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D04C6D-56ED-44D1-A9F4-D0DC6906B6CD}"/>
                </a:ext>
              </a:extLst>
            </p:cNvPr>
            <p:cNvSpPr txBox="1"/>
            <p:nvPr/>
          </p:nvSpPr>
          <p:spPr>
            <a:xfrm>
              <a:off x="1566796" y="3853877"/>
              <a:ext cx="395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3E778C-7F28-480E-87E7-6374CEEB82BF}"/>
                  </a:ext>
                </a:extLst>
              </p:cNvPr>
              <p:cNvSpPr txBox="1"/>
              <p:nvPr/>
            </p:nvSpPr>
            <p:spPr>
              <a:xfrm>
                <a:off x="781723" y="2079891"/>
                <a:ext cx="8062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ANDREEV REFLECTION – process for charge transport across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interface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3E778C-7F28-480E-87E7-6374CEEB8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23" y="2079891"/>
                <a:ext cx="8062286" cy="369332"/>
              </a:xfrm>
              <a:prstGeom prst="rect">
                <a:avLst/>
              </a:prstGeom>
              <a:blipFill>
                <a:blip r:embed="rId3"/>
                <a:stretch>
                  <a:fillRect l="-60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4222829-7AE4-4314-91C2-53AA084DE2A9}"/>
              </a:ext>
            </a:extLst>
          </p:cNvPr>
          <p:cNvGrpSpPr/>
          <p:nvPr/>
        </p:nvGrpSpPr>
        <p:grpSpPr>
          <a:xfrm>
            <a:off x="1436379" y="4647310"/>
            <a:ext cx="2678144" cy="1551239"/>
            <a:chOff x="1307002" y="5646464"/>
            <a:chExt cx="2743200" cy="1696032"/>
          </a:xfrm>
        </p:grpSpPr>
        <p:pic>
          <p:nvPicPr>
            <p:cNvPr id="33" name="Picture 32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CF198A6C-C2E1-49F0-B1F7-1B7B56266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5" t="28998" b="24276"/>
            <a:stretch/>
          </p:blipFill>
          <p:spPr>
            <a:xfrm>
              <a:off x="2678602" y="6277128"/>
              <a:ext cx="848265" cy="369332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0E5C2E8-ECC0-4B53-B40C-006D620D9B4A}"/>
                </a:ext>
              </a:extLst>
            </p:cNvPr>
            <p:cNvCxnSpPr/>
            <p:nvPr/>
          </p:nvCxnSpPr>
          <p:spPr>
            <a:xfrm>
              <a:off x="1307002" y="5950424"/>
              <a:ext cx="2743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D4435F-1C55-4AEA-95A5-ED8CAC843ACB}"/>
                </a:ext>
              </a:extLst>
            </p:cNvPr>
            <p:cNvCxnSpPr/>
            <p:nvPr/>
          </p:nvCxnSpPr>
          <p:spPr>
            <a:xfrm>
              <a:off x="1307002" y="7342496"/>
              <a:ext cx="2743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F8FE197-BC15-4629-9148-4A46171D383B}"/>
                </a:ext>
              </a:extLst>
            </p:cNvPr>
            <p:cNvCxnSpPr/>
            <p:nvPr/>
          </p:nvCxnSpPr>
          <p:spPr>
            <a:xfrm>
              <a:off x="2678602" y="5950424"/>
              <a:ext cx="0" cy="13920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EAD3199-B4C6-4565-8031-EC722C46D9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9630" y="6421270"/>
              <a:ext cx="922070" cy="59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6074C4C-26DE-4F7A-99D7-1ED194610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2494" y="6571600"/>
              <a:ext cx="853114" cy="5457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6DEEC9-52F7-4390-9FA6-DAF9B6146DDA}"/>
                </a:ext>
              </a:extLst>
            </p:cNvPr>
            <p:cNvSpPr txBox="1"/>
            <p:nvPr/>
          </p:nvSpPr>
          <p:spPr>
            <a:xfrm>
              <a:off x="2099051" y="6809816"/>
              <a:ext cx="354832" cy="36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CF10DE-BD0D-404E-B9CF-D72C814EF845}"/>
                </a:ext>
              </a:extLst>
            </p:cNvPr>
            <p:cNvSpPr txBox="1"/>
            <p:nvPr/>
          </p:nvSpPr>
          <p:spPr>
            <a:xfrm>
              <a:off x="1873550" y="6389728"/>
              <a:ext cx="327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8C9D55-8842-4B88-BDB4-9128A2273561}"/>
                </a:ext>
              </a:extLst>
            </p:cNvPr>
            <p:cNvSpPr txBox="1"/>
            <p:nvPr/>
          </p:nvSpPr>
          <p:spPr>
            <a:xfrm>
              <a:off x="3450638" y="6277128"/>
              <a:ext cx="450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31600D-AA09-46DA-B1C2-2B81BF169296}"/>
                </a:ext>
              </a:extLst>
            </p:cNvPr>
            <p:cNvSpPr txBox="1"/>
            <p:nvPr/>
          </p:nvSpPr>
          <p:spPr>
            <a:xfrm>
              <a:off x="3191206" y="5646464"/>
              <a:ext cx="313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93288C0-E5F5-406D-B9FD-4D8FC513FA8B}"/>
                </a:ext>
              </a:extLst>
            </p:cNvPr>
            <p:cNvSpPr txBox="1"/>
            <p:nvPr/>
          </p:nvSpPr>
          <p:spPr>
            <a:xfrm>
              <a:off x="1843199" y="5646664"/>
              <a:ext cx="313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90050C6-5C33-42B1-B0CA-6A960CEFB091}"/>
              </a:ext>
            </a:extLst>
          </p:cNvPr>
          <p:cNvSpPr txBox="1"/>
          <p:nvPr/>
        </p:nvSpPr>
        <p:spPr>
          <a:xfrm>
            <a:off x="4718092" y="4921479"/>
            <a:ext cx="7039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</a:t>
            </a:r>
            <a:r>
              <a:rPr lang="en-US" dirty="0" smtClean="0"/>
              <a:t>from N incident on the barrier  </a:t>
            </a:r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/>
              <a:t>hole created </a:t>
            </a:r>
            <a:r>
              <a:rPr lang="en-US" dirty="0"/>
              <a:t>in </a:t>
            </a:r>
            <a:r>
              <a:rPr lang="en-US" dirty="0" smtClean="0"/>
              <a:t>N “</a:t>
            </a:r>
            <a:r>
              <a:rPr lang="en-US" dirty="0" err="1"/>
              <a:t>retroreflected</a:t>
            </a:r>
            <a:r>
              <a:rPr lang="en-US" dirty="0"/>
              <a:t>” to conserve energy and momentum</a:t>
            </a:r>
          </a:p>
          <a:p>
            <a:endParaRPr lang="en-US" dirty="0"/>
          </a:p>
          <a:p>
            <a:r>
              <a:rPr lang="en-US" dirty="0"/>
              <a:t>Cooper pair created in 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19ADCF-4052-442F-9DD4-2AE975804AD7}"/>
              </a:ext>
            </a:extLst>
          </p:cNvPr>
          <p:cNvSpPr txBox="1"/>
          <p:nvPr/>
        </p:nvSpPr>
        <p:spPr>
          <a:xfrm>
            <a:off x="1199249" y="6436293"/>
            <a:ext cx="332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robability </a:t>
            </a:r>
            <a:r>
              <a:rPr lang="en-US" dirty="0"/>
              <a:t>depends </a:t>
            </a:r>
            <a:r>
              <a:rPr lang="en-US" dirty="0" smtClean="0"/>
              <a:t>on 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</a:t>
            </a:r>
            <a:r>
              <a:rPr lang="en-US" i="1" dirty="0" smtClean="0">
                <a:sym typeface="Symbol" panose="05050102010706020507" pitchFamily="18" charset="2"/>
              </a:rPr>
              <a:t>/</a:t>
            </a:r>
            <a:r>
              <a:rPr lang="en-US" dirty="0" smtClean="0">
                <a:sym typeface="Symbol" panose="05050102010706020507" pitchFamily="18" charset="2"/>
              </a:rPr>
              <a:t>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162707" y="2908738"/>
            <a:ext cx="1612744" cy="143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923462" y="3036152"/>
            <a:ext cx="5964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electrons above the gap can find states in the superconductor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5923462" y="3687462"/>
            <a:ext cx="4010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electrons below have no available states 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0141273" y="1604995"/>
            <a:ext cx="84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1667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0E2F0A-58E3-49BC-8965-404DFF5DA952}"/>
              </a:ext>
            </a:extLst>
          </p:cNvPr>
          <p:cNvGrpSpPr/>
          <p:nvPr/>
        </p:nvGrpSpPr>
        <p:grpSpPr>
          <a:xfrm>
            <a:off x="1572878" y="993830"/>
            <a:ext cx="3057173" cy="1229158"/>
            <a:chOff x="1008673" y="7560000"/>
            <a:chExt cx="3057173" cy="122915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7DCB1F7-94AD-4A48-93FC-C1AC8826322B}"/>
                </a:ext>
              </a:extLst>
            </p:cNvPr>
            <p:cNvCxnSpPr/>
            <p:nvPr/>
          </p:nvCxnSpPr>
          <p:spPr>
            <a:xfrm>
              <a:off x="1151901" y="7874758"/>
              <a:ext cx="2743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673EA56-06FE-4BD1-A591-9EAC46B862F5}"/>
                </a:ext>
              </a:extLst>
            </p:cNvPr>
            <p:cNvCxnSpPr/>
            <p:nvPr/>
          </p:nvCxnSpPr>
          <p:spPr>
            <a:xfrm>
              <a:off x="1142127" y="8789158"/>
              <a:ext cx="2743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DE7CBE7-5802-4953-84EA-180E91BEC389}"/>
                </a:ext>
              </a:extLst>
            </p:cNvPr>
            <p:cNvCxnSpPr/>
            <p:nvPr/>
          </p:nvCxnSpPr>
          <p:spPr>
            <a:xfrm flipV="1">
              <a:off x="1954424" y="7874758"/>
              <a:ext cx="0" cy="914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8BAE0C5-BDC8-48CA-82AD-09B9EC021A48}"/>
                </a:ext>
              </a:extLst>
            </p:cNvPr>
            <p:cNvCxnSpPr/>
            <p:nvPr/>
          </p:nvCxnSpPr>
          <p:spPr>
            <a:xfrm flipV="1">
              <a:off x="3038098" y="7874758"/>
              <a:ext cx="0" cy="914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B2832E3-B0E3-4943-9951-2745E12AACB4}"/>
                </a:ext>
              </a:extLst>
            </p:cNvPr>
            <p:cNvCxnSpPr/>
            <p:nvPr/>
          </p:nvCxnSpPr>
          <p:spPr>
            <a:xfrm flipV="1">
              <a:off x="1988448" y="8175009"/>
              <a:ext cx="1015627" cy="3138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80AA30E-4FBD-4072-A55A-DDEC11882E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7285" y="8284170"/>
              <a:ext cx="1004888" cy="331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578618C-2ECC-457D-AE36-010046371073}"/>
                </a:ext>
              </a:extLst>
            </p:cNvPr>
            <p:cNvCxnSpPr/>
            <p:nvPr/>
          </p:nvCxnSpPr>
          <p:spPr>
            <a:xfrm>
              <a:off x="3084725" y="8175009"/>
              <a:ext cx="45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610935E-662D-4224-BC3C-25B9104DA5CA}"/>
                </a:ext>
              </a:extLst>
            </p:cNvPr>
            <p:cNvCxnSpPr/>
            <p:nvPr/>
          </p:nvCxnSpPr>
          <p:spPr>
            <a:xfrm>
              <a:off x="3084725" y="8284170"/>
              <a:ext cx="45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64CF1B-3283-41BA-9A7E-6B2ED16881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9113" y="8488886"/>
              <a:ext cx="457200" cy="0"/>
            </a:xfrm>
            <a:prstGeom prst="line">
              <a:avLst/>
            </a:prstGeom>
            <a:ln>
              <a:head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9792F93-51E3-46AB-85E0-3A1BAA637FAA}"/>
                </a:ext>
              </a:extLst>
            </p:cNvPr>
            <p:cNvCxnSpPr/>
            <p:nvPr/>
          </p:nvCxnSpPr>
          <p:spPr>
            <a:xfrm>
              <a:off x="1419113" y="8591979"/>
              <a:ext cx="45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8C7DA5-B793-4F17-A1B0-1B4103D9AF46}"/>
                </a:ext>
              </a:extLst>
            </p:cNvPr>
            <p:cNvSpPr txBox="1"/>
            <p:nvPr/>
          </p:nvSpPr>
          <p:spPr>
            <a:xfrm>
              <a:off x="2117966" y="8021735"/>
              <a:ext cx="31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F2948F-2351-4F44-A0E4-2BD04E86148F}"/>
                </a:ext>
              </a:extLst>
            </p:cNvPr>
            <p:cNvSpPr txBox="1"/>
            <p:nvPr/>
          </p:nvSpPr>
          <p:spPr>
            <a:xfrm>
              <a:off x="2318942" y="8419825"/>
              <a:ext cx="259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7908B7-390A-49C9-B3F2-D33F5D7B090C}"/>
                </a:ext>
              </a:extLst>
            </p:cNvPr>
            <p:cNvSpPr txBox="1"/>
            <p:nvPr/>
          </p:nvSpPr>
          <p:spPr>
            <a:xfrm>
              <a:off x="3622040" y="8111898"/>
              <a:ext cx="443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97F2B8-B6DE-4D57-B2D5-F57F52C05CCB}"/>
                </a:ext>
              </a:extLst>
            </p:cNvPr>
            <p:cNvSpPr txBox="1"/>
            <p:nvPr/>
          </p:nvSpPr>
          <p:spPr>
            <a:xfrm>
              <a:off x="1008673" y="8335490"/>
              <a:ext cx="443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CD9FFA-BBA9-4710-B276-1DA538F76A76}"/>
                </a:ext>
              </a:extLst>
            </p:cNvPr>
            <p:cNvSpPr txBox="1"/>
            <p:nvPr/>
          </p:nvSpPr>
          <p:spPr>
            <a:xfrm>
              <a:off x="2336702" y="7566431"/>
              <a:ext cx="27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FE9905-26B7-40A3-9D21-F0D357C4C0E9}"/>
                </a:ext>
              </a:extLst>
            </p:cNvPr>
            <p:cNvSpPr txBox="1"/>
            <p:nvPr/>
          </p:nvSpPr>
          <p:spPr>
            <a:xfrm>
              <a:off x="3276711" y="7574585"/>
              <a:ext cx="271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4B4ED9-2AAD-402F-9BC3-DB0E3DBFB905}"/>
                </a:ext>
              </a:extLst>
            </p:cNvPr>
            <p:cNvSpPr txBox="1"/>
            <p:nvPr/>
          </p:nvSpPr>
          <p:spPr>
            <a:xfrm>
              <a:off x="1421005" y="7560000"/>
              <a:ext cx="230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0747FDF-09BF-4DBF-A8DD-FD87331B354A}"/>
              </a:ext>
            </a:extLst>
          </p:cNvPr>
          <p:cNvSpPr txBox="1"/>
          <p:nvPr/>
        </p:nvSpPr>
        <p:spPr>
          <a:xfrm>
            <a:off x="5375719" y="888625"/>
            <a:ext cx="4832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 and back </a:t>
            </a:r>
            <a:r>
              <a:rPr lang="en-US" dirty="0" smtClean="0"/>
              <a:t>scattered electrons and holes are coherent</a:t>
            </a:r>
            <a:endParaRPr lang="en-US" dirty="0"/>
          </a:p>
          <a:p>
            <a:r>
              <a:rPr lang="en-US" dirty="0"/>
              <a:t>	</a:t>
            </a:r>
          </a:p>
          <a:p>
            <a:pPr marL="342900" indent="-342900">
              <a:buAutoNum type="arabicParenBoth"/>
            </a:pPr>
            <a:r>
              <a:rPr lang="en-US" dirty="0"/>
              <a:t>b</a:t>
            </a:r>
            <a:r>
              <a:rPr lang="en-US" dirty="0" smtClean="0"/>
              <a:t>road </a:t>
            </a:r>
            <a:r>
              <a:rPr lang="en-US" dirty="0" err="1"/>
              <a:t>qp</a:t>
            </a:r>
            <a:r>
              <a:rPr lang="en-US" dirty="0"/>
              <a:t> states in </a:t>
            </a:r>
            <a:r>
              <a:rPr lang="en-US" dirty="0" smtClean="0"/>
              <a:t>N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 smtClean="0"/>
              <a:t>maintain </a:t>
            </a:r>
            <a:r>
              <a:rPr lang="en-US" dirty="0"/>
              <a:t>phase coherence across the junction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25109F-5DF3-4DFD-BC3B-861CDC391D11}"/>
              </a:ext>
            </a:extLst>
          </p:cNvPr>
          <p:cNvSpPr txBox="1"/>
          <p:nvPr/>
        </p:nvSpPr>
        <p:spPr>
          <a:xfrm>
            <a:off x="5041293" y="3065336"/>
            <a:ext cx="405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“bound </a:t>
            </a:r>
            <a:r>
              <a:rPr lang="en-US" dirty="0"/>
              <a:t>states carry supercurrent”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12711" y="288884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SNS Josephson 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1303</Words>
  <Application>Microsoft Office PowerPoint</Application>
  <PresentationFormat>Widescreen</PresentationFormat>
  <Paragraphs>404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&amp;quot</vt:lpstr>
      <vt:lpstr>Arial</vt:lpstr>
      <vt:lpstr>Calibri</vt:lpstr>
      <vt:lpstr>Calibri Light</vt:lpstr>
      <vt:lpstr>Cambria Math</vt:lpstr>
      <vt:lpstr>Century</vt:lpstr>
      <vt:lpstr>Comic Sans MS</vt:lpstr>
      <vt:lpstr>Courier New</vt:lpstr>
      <vt:lpstr>Gadugi</vt:lpstr>
      <vt:lpstr>Symbol</vt:lpstr>
      <vt:lpstr>Times New Roman</vt:lpstr>
      <vt:lpstr>Wingdings 3</vt:lpstr>
      <vt:lpstr>Office Theme</vt:lpstr>
      <vt:lpstr>1_Office Theme</vt:lpstr>
      <vt:lpstr>Equation</vt:lpstr>
      <vt:lpstr>MSDraw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-Josephson junction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Harlingen, Dale J</dc:creator>
  <cp:lastModifiedBy>Van Harlingen, Dale J</cp:lastModifiedBy>
  <cp:revision>37</cp:revision>
  <dcterms:created xsi:type="dcterms:W3CDTF">2019-08-28T19:25:40Z</dcterms:created>
  <dcterms:modified xsi:type="dcterms:W3CDTF">2019-11-11T19:20:05Z</dcterms:modified>
</cp:coreProperties>
</file>